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1" r:id="rId12"/>
    <p:sldId id="282" r:id="rId13"/>
    <p:sldId id="279" r:id="rId14"/>
    <p:sldId id="280" r:id="rId15"/>
    <p:sldId id="281" r:id="rId16"/>
    <p:sldId id="275" r:id="rId17"/>
    <p:sldId id="283" r:id="rId18"/>
    <p:sldId id="274" r:id="rId19"/>
    <p:sldId id="278" r:id="rId20"/>
    <p:sldId id="272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6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2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1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2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3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1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E537-B294-40BC-B68E-8AAA34F780D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F803-2843-4CB0-9FA4-FCB7885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27723"/>
            <a:ext cx="12192000" cy="268224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характеристики объектов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35099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Латков Владимир Вячеславович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96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названия деталей и их частей</a:t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(Металлообработка)</a:t>
            </a: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3354" y="1802919"/>
            <a:ext cx="2756141" cy="50550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Станина</a:t>
            </a:r>
          </a:p>
          <a:p>
            <a:r>
              <a:rPr lang="ru-RU" dirty="0" smtClean="0"/>
              <a:t>Вал</a:t>
            </a:r>
          </a:p>
          <a:p>
            <a:r>
              <a:rPr lang="ru-RU" dirty="0" smtClean="0"/>
              <a:t>Ось</a:t>
            </a:r>
          </a:p>
          <a:p>
            <a:r>
              <a:rPr lang="ru-RU" dirty="0" smtClean="0"/>
              <a:t>Винт (ходовой)</a:t>
            </a:r>
          </a:p>
          <a:p>
            <a:r>
              <a:rPr lang="ru-RU" dirty="0" smtClean="0"/>
              <a:t>Штанга</a:t>
            </a:r>
            <a:endParaRPr lang="ru-RU" dirty="0"/>
          </a:p>
          <a:p>
            <a:r>
              <a:rPr lang="ru-RU" dirty="0"/>
              <a:t>Цанга</a:t>
            </a:r>
          </a:p>
          <a:p>
            <a:r>
              <a:rPr lang="ru-RU" dirty="0"/>
              <a:t>Муфта</a:t>
            </a:r>
          </a:p>
          <a:p>
            <a:r>
              <a:rPr lang="ru-RU" dirty="0" smtClean="0"/>
              <a:t>Шкив</a:t>
            </a:r>
          </a:p>
          <a:p>
            <a:r>
              <a:rPr lang="ru-RU" dirty="0" smtClean="0"/>
              <a:t>Стойка</a:t>
            </a:r>
          </a:p>
          <a:p>
            <a:r>
              <a:rPr lang="ru-RU" dirty="0" smtClean="0"/>
              <a:t>Палец</a:t>
            </a:r>
          </a:p>
          <a:p>
            <a:r>
              <a:rPr lang="ru-RU" dirty="0" smtClean="0"/>
              <a:t>Шпонка </a:t>
            </a:r>
          </a:p>
          <a:p>
            <a:r>
              <a:rPr lang="ru-RU" dirty="0" smtClean="0"/>
              <a:t>Штифт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893835" y="1408950"/>
            <a:ext cx="3036498" cy="5449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500" b="1" u="sng" dirty="0" smtClean="0"/>
              <a:t>Части деталей</a:t>
            </a:r>
          </a:p>
          <a:p>
            <a:r>
              <a:rPr lang="ru-RU" dirty="0"/>
              <a:t>Фаска </a:t>
            </a:r>
          </a:p>
          <a:p>
            <a:r>
              <a:rPr lang="ru-RU" dirty="0"/>
              <a:t>Лыска</a:t>
            </a:r>
          </a:p>
          <a:p>
            <a:r>
              <a:rPr lang="ru-RU" dirty="0"/>
              <a:t>Сгон</a:t>
            </a:r>
          </a:p>
          <a:p>
            <a:r>
              <a:rPr lang="ru-RU" dirty="0"/>
              <a:t>Раструб</a:t>
            </a:r>
          </a:p>
          <a:p>
            <a:r>
              <a:rPr lang="ru-RU" dirty="0" smtClean="0"/>
              <a:t>Шлиц</a:t>
            </a:r>
          </a:p>
          <a:p>
            <a:r>
              <a:rPr lang="ru-RU" dirty="0" smtClean="0"/>
              <a:t>Шип</a:t>
            </a:r>
            <a:endParaRPr lang="ru-RU" dirty="0"/>
          </a:p>
          <a:p>
            <a:r>
              <a:rPr lang="ru-RU" dirty="0" smtClean="0"/>
              <a:t>Фланец</a:t>
            </a:r>
            <a:endParaRPr lang="ru-RU" dirty="0"/>
          </a:p>
          <a:p>
            <a:r>
              <a:rPr lang="ru-RU" dirty="0" smtClean="0"/>
              <a:t>Паз</a:t>
            </a:r>
          </a:p>
          <a:p>
            <a:r>
              <a:rPr lang="ru-RU" dirty="0" smtClean="0"/>
              <a:t>Люфт</a:t>
            </a:r>
          </a:p>
          <a:p>
            <a:r>
              <a:rPr lang="ru-RU" dirty="0" smtClean="0"/>
              <a:t>Шпоночная канавка</a:t>
            </a:r>
          </a:p>
          <a:p>
            <a:r>
              <a:rPr lang="ru-RU" dirty="0" smtClean="0"/>
              <a:t>Проточка</a:t>
            </a:r>
          </a:p>
          <a:p>
            <a:r>
              <a:rPr lang="ru-RU" dirty="0" smtClean="0"/>
              <a:t>…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9563" y="1408951"/>
            <a:ext cx="2792084" cy="5216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800" b="1" u="sng" dirty="0" smtClean="0"/>
              <a:t>Заготовки</a:t>
            </a:r>
          </a:p>
          <a:p>
            <a:r>
              <a:rPr lang="ru-RU" dirty="0" smtClean="0"/>
              <a:t>Проволока</a:t>
            </a:r>
          </a:p>
          <a:p>
            <a:r>
              <a:rPr lang="ru-RU" dirty="0" smtClean="0"/>
              <a:t>Пруток</a:t>
            </a:r>
          </a:p>
          <a:p>
            <a:r>
              <a:rPr lang="ru-RU" dirty="0" smtClean="0"/>
              <a:t>Стержень</a:t>
            </a:r>
          </a:p>
          <a:p>
            <a:r>
              <a:rPr lang="ru-RU" dirty="0" smtClean="0"/>
              <a:t>Болванка</a:t>
            </a:r>
          </a:p>
          <a:p>
            <a:r>
              <a:rPr lang="ru-RU" dirty="0" smtClean="0"/>
              <a:t>Труба</a:t>
            </a:r>
          </a:p>
          <a:p>
            <a:r>
              <a:rPr lang="ru-RU" dirty="0"/>
              <a:t>Лист</a:t>
            </a:r>
          </a:p>
          <a:p>
            <a:r>
              <a:rPr lang="ru-RU" dirty="0" smtClean="0"/>
              <a:t>Брусок</a:t>
            </a:r>
          </a:p>
          <a:p>
            <a:r>
              <a:rPr lang="ru-RU" dirty="0" smtClean="0"/>
              <a:t>Плита</a:t>
            </a:r>
            <a:endParaRPr lang="ru-RU" dirty="0"/>
          </a:p>
          <a:p>
            <a:r>
              <a:rPr lang="ru-RU" dirty="0" smtClean="0"/>
              <a:t>Слиток</a:t>
            </a:r>
          </a:p>
          <a:p>
            <a:r>
              <a:rPr lang="ru-RU" dirty="0" smtClean="0"/>
              <a:t>Отливка</a:t>
            </a:r>
          </a:p>
          <a:p>
            <a:r>
              <a:rPr lang="ru-RU" dirty="0" smtClean="0"/>
              <a:t>Поковка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52228" y="1802920"/>
            <a:ext cx="2941607" cy="5055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Гильза</a:t>
            </a:r>
          </a:p>
          <a:p>
            <a:r>
              <a:rPr lang="ru-RU" dirty="0" smtClean="0"/>
              <a:t>Патрон</a:t>
            </a:r>
          </a:p>
          <a:p>
            <a:r>
              <a:rPr lang="ru-RU" dirty="0" smtClean="0"/>
              <a:t>Крышка</a:t>
            </a:r>
          </a:p>
          <a:p>
            <a:r>
              <a:rPr lang="ru-RU" dirty="0" smtClean="0"/>
              <a:t>Кулачок</a:t>
            </a:r>
          </a:p>
          <a:p>
            <a:r>
              <a:rPr lang="ru-RU" dirty="0" smtClean="0"/>
              <a:t>Эксцентрик</a:t>
            </a:r>
          </a:p>
          <a:p>
            <a:r>
              <a:rPr lang="ru-RU" dirty="0" smtClean="0"/>
              <a:t>Прижим</a:t>
            </a:r>
          </a:p>
          <a:p>
            <a:r>
              <a:rPr lang="ru-RU" dirty="0" smtClean="0"/>
              <a:t>Направляющая</a:t>
            </a:r>
          </a:p>
          <a:p>
            <a:r>
              <a:rPr lang="ru-RU" dirty="0" smtClean="0"/>
              <a:t>Шток</a:t>
            </a:r>
          </a:p>
          <a:p>
            <a:r>
              <a:rPr lang="ru-RU" dirty="0"/>
              <a:t>Шкворень</a:t>
            </a:r>
          </a:p>
          <a:p>
            <a:r>
              <a:rPr lang="ru-RU" dirty="0"/>
              <a:t>Цапфа</a:t>
            </a:r>
          </a:p>
          <a:p>
            <a:r>
              <a:rPr lang="ru-RU" dirty="0"/>
              <a:t>Шестерня</a:t>
            </a:r>
          </a:p>
          <a:p>
            <a:r>
              <a:rPr lang="ru-RU" dirty="0" smtClean="0"/>
              <a:t>Кожух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45300" y="1293962"/>
            <a:ext cx="4225508" cy="50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u="sng" dirty="0" smtClean="0"/>
              <a:t>Д     е      т      а      л      и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32068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79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Геометрическое описание Формы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235404"/>
              </p:ext>
            </p:extLst>
          </p:nvPr>
        </p:nvGraphicFramePr>
        <p:xfrm>
          <a:off x="838200" y="977901"/>
          <a:ext cx="10515600" cy="5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3190648444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3843453109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27697917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04603890"/>
                    </a:ext>
                  </a:extLst>
                </a:gridCol>
              </a:tblGrid>
              <a:tr h="995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(названия)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29512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r>
                        <a:rPr lang="ru-RU" dirty="0" smtClean="0"/>
                        <a:t>Точка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Объект, размерами которого</a:t>
                      </a:r>
                      <a:r>
                        <a:rPr lang="ru-RU" baseline="0" dirty="0" smtClean="0"/>
                        <a:t> можно пренебречь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07622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Траектория</a:t>
                      </a:r>
                      <a:r>
                        <a:rPr lang="ru-RU" baseline="0" dirty="0" smtClean="0"/>
                        <a:t> движения точки или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Прямая, дуга, окружность, овал, эллипс, кардиоида, синусоида, спираль Архимеда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 II</a:t>
                      </a:r>
                      <a:r>
                        <a:rPr lang="ru-RU" dirty="0" smtClean="0"/>
                        <a:t>,</a:t>
                      </a:r>
                      <a:r>
                        <a:rPr lang="en-US" baseline="0" dirty="0" smtClean="0"/>
                        <a:t> III</a:t>
                      </a:r>
                      <a:r>
                        <a:rPr lang="ru-RU" baseline="0" dirty="0" smtClean="0"/>
                        <a:t>,</a:t>
                      </a:r>
                      <a:r>
                        <a:rPr lang="en-US" baseline="0" dirty="0" smtClean="0"/>
                        <a:t> IV</a:t>
                      </a:r>
                      <a:r>
                        <a:rPr lang="ru-RU" baseline="0" dirty="0" smtClean="0"/>
                        <a:t> порядок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72929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Поверхность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Траектория</a:t>
                      </a:r>
                      <a:r>
                        <a:rPr lang="ru-RU" baseline="0" dirty="0" smtClean="0"/>
                        <a:t> движения линии или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Плоская, цилиндрическая, сферическая,</a:t>
                      </a:r>
                      <a:r>
                        <a:rPr lang="ru-RU" baseline="0" dirty="0" smtClean="0"/>
                        <a:t> коническая, тороидальная, параболоид, </a:t>
                      </a:r>
                      <a:r>
                        <a:rPr lang="ru-RU" baseline="0" dirty="0" err="1" smtClean="0"/>
                        <a:t>овоид</a:t>
                      </a:r>
                      <a:r>
                        <a:rPr lang="ru-RU" baseline="0" dirty="0" smtClean="0"/>
                        <a:t>, эллипсоид, параболоид, гиперболоид, лист </a:t>
                      </a:r>
                      <a:r>
                        <a:rPr lang="ru-RU" baseline="0" dirty="0" err="1" smtClean="0"/>
                        <a:t>Мёбиуса</a:t>
                      </a:r>
                      <a:r>
                        <a:rPr lang="ru-RU" baseline="0" dirty="0" smtClean="0"/>
                        <a:t>, бутылка Клейна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 II</a:t>
                      </a:r>
                      <a:r>
                        <a:rPr lang="ru-RU" dirty="0" smtClean="0"/>
                        <a:t>,</a:t>
                      </a:r>
                      <a:r>
                        <a:rPr lang="en-US" baseline="0" dirty="0" smtClean="0"/>
                        <a:t> III</a:t>
                      </a:r>
                      <a:r>
                        <a:rPr lang="ru-RU" baseline="0" dirty="0" smtClean="0"/>
                        <a:t>,</a:t>
                      </a:r>
                      <a:r>
                        <a:rPr lang="en-US" baseline="0" dirty="0" smtClean="0"/>
                        <a:t> IV</a:t>
                      </a:r>
                      <a:r>
                        <a:rPr lang="ru-RU" baseline="0" dirty="0" smtClean="0"/>
                        <a:t> порядок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94096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Геометрическое</a:t>
                      </a:r>
                      <a:r>
                        <a:rPr lang="ru-RU" baseline="0" dirty="0" smtClean="0"/>
                        <a:t> тело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Объект,</a:t>
                      </a:r>
                      <a:r>
                        <a:rPr lang="ru-RU" baseline="0" dirty="0" smtClean="0"/>
                        <a:t> обладающий массой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Параллелепипед,</a:t>
                      </a:r>
                      <a:r>
                        <a:rPr lang="ru-RU" baseline="0" dirty="0" smtClean="0"/>
                        <a:t> призма, пирамида, конус, куб, шар, кольцо, диск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Тела Платона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3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1441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9" y="1455821"/>
            <a:ext cx="11502188" cy="473317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Линии, которые в декартовой прямоугольной системе координат </a:t>
            </a:r>
            <a:r>
              <a:rPr lang="ru-RU" dirty="0" smtClean="0"/>
              <a:t>задаются уравнениями </a:t>
            </a:r>
            <a:r>
              <a:rPr lang="ru-RU" dirty="0"/>
              <a:t>первой </a:t>
            </a:r>
            <a:r>
              <a:rPr lang="ru-RU" dirty="0" smtClean="0"/>
              <a:t>степени, называются </a:t>
            </a:r>
            <a:r>
              <a:rPr lang="ru-RU" b="1" dirty="0" smtClean="0"/>
              <a:t>линиями первого </a:t>
            </a:r>
            <a:r>
              <a:rPr lang="ru-RU" b="1" dirty="0" smtClean="0"/>
              <a:t>порядка</a:t>
            </a:r>
            <a:r>
              <a:rPr lang="ru-RU" dirty="0" smtClean="0"/>
              <a:t>. Например </a:t>
            </a:r>
            <a:r>
              <a:rPr lang="ru-RU" b="1" dirty="0" smtClean="0">
                <a:solidFill>
                  <a:srgbClr val="0070C0"/>
                </a:solidFill>
              </a:rPr>
              <a:t>прямая</a:t>
            </a:r>
            <a:r>
              <a:rPr lang="ru-RU" dirty="0" smtClean="0"/>
              <a:t> линия.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558"/>
            <a:ext cx="10515600" cy="89819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второго порядка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Линии второго порядка </a:t>
            </a:r>
            <a:r>
              <a:rPr lang="ru-RU" dirty="0"/>
              <a:t>это </a:t>
            </a:r>
            <a:r>
              <a:rPr lang="ru-RU" b="1" dirty="0">
                <a:solidFill>
                  <a:srgbClr val="0070C0"/>
                </a:solidFill>
              </a:rPr>
              <a:t>эллипс</a:t>
            </a:r>
            <a:r>
              <a:rPr lang="ru-RU" b="1" dirty="0"/>
              <a:t>, </a:t>
            </a:r>
            <a:r>
              <a:rPr lang="ru-RU" b="1" dirty="0">
                <a:solidFill>
                  <a:srgbClr val="0070C0"/>
                </a:solidFill>
              </a:rPr>
              <a:t>гипербола</a:t>
            </a:r>
            <a:r>
              <a:rPr lang="ru-RU" b="1" dirty="0"/>
              <a:t>, </a:t>
            </a:r>
            <a:r>
              <a:rPr lang="ru-RU" b="1" dirty="0">
                <a:solidFill>
                  <a:srgbClr val="0070C0"/>
                </a:solidFill>
              </a:rPr>
              <a:t>парабола</a:t>
            </a:r>
            <a:r>
              <a:rPr lang="ru-RU" dirty="0"/>
              <a:t>. Эти кривые представляют собой так называемые конические сечения. Это сечения конуса плоскостью. В зависимости от того, как проходит плоскость получается либо эллипс, либо парабола, либо гипербола. В механике линии второго порядка определяют траектории движения </a:t>
            </a:r>
            <a:r>
              <a:rPr lang="ru-RU" dirty="0" smtClean="0"/>
              <a:t>тел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в поле центрального тяготения. Так, материальная точка (спутник) движется в поле тяготения Земли по </a:t>
            </a:r>
            <a:r>
              <a:rPr lang="ru-RU" dirty="0" smtClean="0"/>
              <a:t>эллиптической орбите.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1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9444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третьего порядка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804"/>
            <a:ext cx="10515600" cy="4551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Кривые</a:t>
            </a:r>
            <a:r>
              <a:rPr lang="ru-RU" sz="3200" b="1" dirty="0"/>
              <a:t> линии третьего порядка</a:t>
            </a:r>
            <a:r>
              <a:rPr lang="ru-RU" sz="3200" dirty="0"/>
              <a:t> представляют собой геометрическое место точек, координаты которых в прямоугольной системе координат описываются алгебраическим уравнением третьей степени. Такие кривые могут иметь одну, две или три бесконечные ветви. Среди кривых третьего порядка выделяют «</a:t>
            </a:r>
            <a:r>
              <a:rPr lang="ru-RU" sz="3200" dirty="0">
                <a:solidFill>
                  <a:srgbClr val="0070C0"/>
                </a:solidFill>
              </a:rPr>
              <a:t>Декартовый лист</a:t>
            </a:r>
            <a:r>
              <a:rPr lang="ru-RU" sz="3200" dirty="0"/>
              <a:t>», «</a:t>
            </a:r>
            <a:r>
              <a:rPr lang="ru-RU" sz="3200" dirty="0">
                <a:solidFill>
                  <a:srgbClr val="0070C0"/>
                </a:solidFill>
              </a:rPr>
              <a:t>Циклоиду </a:t>
            </a:r>
            <a:r>
              <a:rPr lang="ru-RU" sz="3200" dirty="0" err="1">
                <a:solidFill>
                  <a:srgbClr val="0070C0"/>
                </a:solidFill>
              </a:rPr>
              <a:t>Диоклеса</a:t>
            </a:r>
            <a:r>
              <a:rPr lang="ru-RU" sz="3200" dirty="0"/>
              <a:t>», «</a:t>
            </a:r>
            <a:r>
              <a:rPr lang="ru-RU" sz="3200" dirty="0">
                <a:solidFill>
                  <a:srgbClr val="0070C0"/>
                </a:solidFill>
              </a:rPr>
              <a:t>Локон </a:t>
            </a:r>
            <a:r>
              <a:rPr lang="ru-RU" sz="3200" dirty="0" err="1">
                <a:solidFill>
                  <a:srgbClr val="0070C0"/>
                </a:solidFill>
              </a:rPr>
              <a:t>Аньези</a:t>
            </a:r>
            <a:r>
              <a:rPr lang="ru-RU" sz="3200" dirty="0"/>
              <a:t>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418618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четвертого порядка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19726"/>
            <a:ext cx="10916653" cy="475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Кривые линии четвертого порядка </a:t>
            </a:r>
            <a:r>
              <a:rPr lang="ru-RU" sz="3200" dirty="0"/>
              <a:t>представляют собой геометрическое место точек, координаты которых в прямоугольной системе координат описываются алгебраическим уравнением четвертой степени.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Среди большого разнообразия кривых четвертого порядка существует ряд так называемых замечательных кривых, к которым относятся </a:t>
            </a:r>
            <a:r>
              <a:rPr lang="ru-RU" sz="3200" dirty="0">
                <a:solidFill>
                  <a:srgbClr val="0070C0"/>
                </a:solidFill>
              </a:rPr>
              <a:t>Лемниската Бернулли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0070C0"/>
                </a:solidFill>
              </a:rPr>
              <a:t>Кардиоида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0070C0"/>
                </a:solidFill>
              </a:rPr>
              <a:t>Овалы </a:t>
            </a:r>
            <a:r>
              <a:rPr lang="ru-RU" sz="3200" dirty="0" err="1" smtClean="0">
                <a:solidFill>
                  <a:srgbClr val="0070C0"/>
                </a:solidFill>
              </a:rPr>
              <a:t>Кассини</a:t>
            </a:r>
            <a:r>
              <a:rPr lang="ru-RU" sz="3200" dirty="0" smtClean="0"/>
              <a:t>,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553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сложных линий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2" y="1356952"/>
            <a:ext cx="5736151" cy="529401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59261" y="1356952"/>
            <a:ext cx="5874588" cy="275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u="sng" dirty="0" smtClean="0"/>
              <a:t>Кардиоида</a:t>
            </a:r>
            <a:r>
              <a:rPr lang="ru-RU" dirty="0" smtClean="0"/>
              <a:t> ( греч. </a:t>
            </a:r>
            <a:r>
              <a:rPr lang="el-GR" dirty="0" smtClean="0"/>
              <a:t>καρδία</a:t>
            </a:r>
            <a:r>
              <a:rPr lang="el-GR" dirty="0"/>
              <a:t> </a:t>
            </a:r>
            <a:r>
              <a:rPr lang="ru-RU" dirty="0"/>
              <a:t> –</a:t>
            </a:r>
            <a:r>
              <a:rPr lang="el-GR" dirty="0" smtClean="0"/>
              <a:t> </a:t>
            </a:r>
            <a:r>
              <a:rPr lang="ru-RU" dirty="0" smtClean="0"/>
              <a:t>сердце, и  </a:t>
            </a:r>
            <a:r>
              <a:rPr lang="el-GR" dirty="0" smtClean="0"/>
              <a:t>εἶδος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el-GR" dirty="0" smtClean="0"/>
              <a:t> </a:t>
            </a:r>
            <a:r>
              <a:rPr lang="ru-RU" dirty="0" smtClean="0"/>
              <a:t>вид) - </a:t>
            </a:r>
            <a:r>
              <a:rPr lang="ru-RU" dirty="0"/>
              <a:t>плоская линия, которая описывается фиксированной точкой </a:t>
            </a:r>
            <a:r>
              <a:rPr lang="ru-RU" dirty="0" smtClean="0"/>
              <a:t>окружности, </a:t>
            </a:r>
            <a:r>
              <a:rPr lang="ru-RU" dirty="0"/>
              <a:t>катящейся по неподвижной окружности с таким же </a:t>
            </a:r>
            <a:r>
              <a:rPr lang="ru-RU" dirty="0" smtClean="0"/>
              <a:t>радиусом.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2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165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многоугольники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45" y="1026542"/>
            <a:ext cx="11335109" cy="5684809"/>
          </a:xfrm>
        </p:spPr>
        <p:txBody>
          <a:bodyPr>
            <a:normAutofit/>
          </a:bodyPr>
          <a:lstStyle/>
          <a:p>
            <a:r>
              <a:rPr lang="ru-RU" dirty="0" smtClean="0"/>
              <a:t>Треугольник</a:t>
            </a:r>
          </a:p>
          <a:p>
            <a:r>
              <a:rPr lang="ru-RU" dirty="0" err="1" smtClean="0"/>
              <a:t>Квадрагон</a:t>
            </a:r>
            <a:r>
              <a:rPr lang="ru-RU" dirty="0" smtClean="0"/>
              <a:t> (квадрат) (4+гон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ентагон (5+гон)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ексагон</a:t>
            </a:r>
            <a:r>
              <a:rPr lang="ru-RU" dirty="0" smtClean="0"/>
              <a:t> (6+гон</a:t>
            </a:r>
            <a:r>
              <a:rPr lang="ru-RU" dirty="0"/>
              <a:t>)</a:t>
            </a:r>
          </a:p>
          <a:p>
            <a:r>
              <a:rPr lang="ru-RU" dirty="0" err="1" smtClean="0"/>
              <a:t>Септагон</a:t>
            </a:r>
            <a:r>
              <a:rPr lang="ru-RU" dirty="0" smtClean="0"/>
              <a:t> (лат.) (</a:t>
            </a:r>
            <a:r>
              <a:rPr lang="ru-RU" dirty="0" err="1" smtClean="0"/>
              <a:t>гептагон</a:t>
            </a:r>
            <a:r>
              <a:rPr lang="ru-RU" dirty="0" smtClean="0"/>
              <a:t>, </a:t>
            </a:r>
            <a:r>
              <a:rPr lang="ru-RU" dirty="0" err="1" smtClean="0"/>
              <a:t>др.греч</a:t>
            </a:r>
            <a:r>
              <a:rPr lang="ru-RU" dirty="0" smtClean="0"/>
              <a:t>.) (7+гон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err="1"/>
              <a:t>О</a:t>
            </a:r>
            <a:r>
              <a:rPr lang="ru-RU" dirty="0" err="1" smtClean="0"/>
              <a:t>ктагон</a:t>
            </a:r>
            <a:r>
              <a:rPr lang="ru-RU" dirty="0" smtClean="0"/>
              <a:t> (8+гон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err="1" smtClean="0"/>
              <a:t>Нонагон</a:t>
            </a:r>
            <a:r>
              <a:rPr lang="ru-RU" dirty="0" smtClean="0"/>
              <a:t> (9+гон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err="1" smtClean="0"/>
              <a:t>Декагон</a:t>
            </a:r>
            <a:r>
              <a:rPr lang="ru-RU" dirty="0" smtClean="0"/>
              <a:t> (10+гон</a:t>
            </a:r>
            <a:r>
              <a:rPr lang="ru-RU" dirty="0"/>
              <a:t>)</a:t>
            </a:r>
          </a:p>
          <a:p>
            <a:r>
              <a:rPr lang="ru-RU" dirty="0" smtClean="0"/>
              <a:t>…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ГОН - </a:t>
            </a:r>
            <a:r>
              <a:rPr lang="ru-RU" dirty="0" err="1" smtClean="0"/>
              <a:t>γωνί</a:t>
            </a:r>
            <a:r>
              <a:rPr lang="ru-RU" dirty="0" smtClean="0"/>
              <a:t>α </a:t>
            </a:r>
            <a:r>
              <a:rPr lang="ru-RU" dirty="0"/>
              <a:t>«угол», из праиндоевропейского g'enw-, *g'new- «колено».</a:t>
            </a:r>
          </a:p>
        </p:txBody>
      </p:sp>
    </p:spTree>
    <p:extLst>
      <p:ext uri="{BB962C8B-B14F-4D97-AF65-F5344CB8AC3E}">
        <p14:creationId xmlns:p14="http://schemas.microsoft.com/office/powerpoint/2010/main" val="269931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004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простых поверхностей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78" y="5957598"/>
            <a:ext cx="2025770" cy="3881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Плоская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60155" y="5873906"/>
            <a:ext cx="2719893" cy="555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Цилиндрическая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178327" y="5957598"/>
            <a:ext cx="2174462" cy="388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Коническая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77"/>
          <a:stretch/>
        </p:blipFill>
        <p:spPr>
          <a:xfrm>
            <a:off x="196443" y="1091648"/>
            <a:ext cx="2588640" cy="4446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6" y="1083449"/>
            <a:ext cx="5039433" cy="4455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7609" b="31561"/>
          <a:stretch/>
        </p:blipFill>
        <p:spPr>
          <a:xfrm>
            <a:off x="10101532" y="1091648"/>
            <a:ext cx="1968701" cy="4455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-1" r="63117"/>
          <a:stretch/>
        </p:blipFill>
        <p:spPr>
          <a:xfrm>
            <a:off x="8255122" y="1099848"/>
            <a:ext cx="1846410" cy="44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32" y="84223"/>
            <a:ext cx="10515600" cy="785004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сложных поверхностей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09" y="5344291"/>
            <a:ext cx="4285892" cy="980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/>
              <a:t>Тороид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(тор-бублик)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07" b="-1"/>
          <a:stretch/>
        </p:blipFill>
        <p:spPr>
          <a:xfrm>
            <a:off x="232268" y="1265355"/>
            <a:ext cx="4464175" cy="342173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47947" y="5344291"/>
            <a:ext cx="2278811" cy="51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Параболоид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049"/>
          <a:stretch/>
        </p:blipFill>
        <p:spPr>
          <a:xfrm>
            <a:off x="4954343" y="1265355"/>
            <a:ext cx="3066021" cy="342173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655719" y="5344291"/>
            <a:ext cx="2972632" cy="87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Гиперболический</a:t>
            </a:r>
            <a:br>
              <a:rPr lang="ru-RU" dirty="0" smtClean="0"/>
            </a:br>
            <a:r>
              <a:rPr lang="ru-RU" dirty="0" smtClean="0"/>
              <a:t>параболоид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263" y="1265355"/>
            <a:ext cx="3727545" cy="34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525"/>
            <a:ext cx="12192000" cy="132556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Виды пространственных характеристик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4239"/>
            <a:ext cx="10515600" cy="40027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Расположение объекта в пространстве</a:t>
            </a:r>
          </a:p>
          <a:p>
            <a:r>
              <a:rPr lang="ru-RU" sz="3600" dirty="0" smtClean="0"/>
              <a:t>Размеры объекта</a:t>
            </a:r>
          </a:p>
          <a:p>
            <a:r>
              <a:rPr lang="ru-RU" sz="3600" dirty="0" smtClean="0"/>
              <a:t>Геометрическое описание Формы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81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04" y="6351"/>
            <a:ext cx="10502900" cy="9906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 Платона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1" t="48818" r="62565" b="35158"/>
          <a:stretch/>
        </p:blipFill>
        <p:spPr>
          <a:xfrm>
            <a:off x="9990653" y="1073360"/>
            <a:ext cx="2095500" cy="227972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20795" t="31902" r="68586" b="55067"/>
          <a:stretch/>
        </p:blipFill>
        <p:spPr>
          <a:xfrm>
            <a:off x="169806" y="1073360"/>
            <a:ext cx="2323228" cy="226519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34068" t="31498" r="55054" b="54986"/>
          <a:stretch/>
        </p:blipFill>
        <p:spPr>
          <a:xfrm>
            <a:off x="2690325" y="1073360"/>
            <a:ext cx="2278758" cy="226519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/>
          <a:srcRect l="48313" t="31417" r="41068" b="55310"/>
          <a:stretch/>
        </p:blipFill>
        <p:spPr>
          <a:xfrm>
            <a:off x="5182675" y="1073360"/>
            <a:ext cx="2265193" cy="226519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 l="42939" t="48008" r="44306" b="35076"/>
          <a:stretch/>
        </p:blipFill>
        <p:spPr>
          <a:xfrm>
            <a:off x="7651693" y="1073360"/>
            <a:ext cx="2135135" cy="226519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806" y="3757951"/>
            <a:ext cx="2247900" cy="976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Тетраидер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05754" y="3743424"/>
            <a:ext cx="224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Гексаидер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55508" y="3743424"/>
            <a:ext cx="224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Октаидер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95310" y="3757951"/>
            <a:ext cx="224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Додекаидер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914453" y="3750687"/>
            <a:ext cx="224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Икосаидер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5442" y="4934308"/>
            <a:ext cx="11438625" cy="146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 Правильным называется такой многогранник, все грани которого равны (или конгруэнтны) между собой и при этом являются правильными многоугольниками.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41" y="267419"/>
            <a:ext cx="10515600" cy="905774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занятия: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698" y="1647645"/>
            <a:ext cx="8719868" cy="37524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Системы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названия деталей и 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Геометрическое описание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объектов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0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9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rgbClr val="FF0000"/>
                </a:solidFill>
              </a:rPr>
              <a:t>Расположение объекта в пространстве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607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u="sng" dirty="0" smtClean="0"/>
              <a:t>Основные Системы координат: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13409"/>
              </p:ext>
            </p:extLst>
          </p:nvPr>
        </p:nvGraphicFramePr>
        <p:xfrm>
          <a:off x="426720" y="1524000"/>
          <a:ext cx="11399521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235">
                  <a:extLst>
                    <a:ext uri="{9D8B030D-6E8A-4147-A177-3AD203B41FA5}">
                      <a16:colId xmlns:a16="http://schemas.microsoft.com/office/drawing/2014/main" val="4196430287"/>
                    </a:ext>
                  </a:extLst>
                </a:gridCol>
                <a:gridCol w="4075191">
                  <a:extLst>
                    <a:ext uri="{9D8B030D-6E8A-4147-A177-3AD203B41FA5}">
                      <a16:colId xmlns:a16="http://schemas.microsoft.com/office/drawing/2014/main" val="3864647185"/>
                    </a:ext>
                  </a:extLst>
                </a:gridCol>
                <a:gridCol w="3607095">
                  <a:extLst>
                    <a:ext uri="{9D8B030D-6E8A-4147-A177-3AD203B41FA5}">
                      <a16:colId xmlns:a16="http://schemas.microsoft.com/office/drawing/2014/main" val="891097027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 системы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Виды координат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Запись координат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точки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14948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Прямоугольная</a:t>
                      </a:r>
                      <a:r>
                        <a:rPr lang="ru-RU" sz="2800" baseline="0" dirty="0" smtClean="0"/>
                        <a:t> Декартова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линейных</a:t>
                      </a:r>
                      <a:r>
                        <a:rPr lang="ru-RU" sz="2800" baseline="0" dirty="0" smtClean="0"/>
                        <a:t> координаты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 </a:t>
                      </a:r>
                      <a:r>
                        <a:rPr lang="en-US" sz="2800" dirty="0" smtClean="0"/>
                        <a:t>(X,</a:t>
                      </a:r>
                      <a:r>
                        <a:rPr lang="en-US" sz="2800" baseline="0" dirty="0" smtClean="0"/>
                        <a:t> Y, Z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7297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Цилиндрическая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линейных </a:t>
                      </a:r>
                      <a:r>
                        <a:rPr lang="ru-RU" sz="2800" baseline="0" dirty="0" smtClean="0"/>
                        <a:t>координаты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1 угловая </a:t>
                      </a:r>
                      <a:r>
                        <a:rPr lang="ru-RU" sz="2800" baseline="0" dirty="0" smtClean="0"/>
                        <a:t>координата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 </a:t>
                      </a:r>
                      <a:r>
                        <a:rPr lang="en-US" sz="2800" dirty="0" smtClean="0"/>
                        <a:t>(</a:t>
                      </a:r>
                      <a:r>
                        <a:rPr lang="el-GR" sz="2800" baseline="0" dirty="0" smtClean="0"/>
                        <a:t>ρ</a:t>
                      </a:r>
                      <a:r>
                        <a:rPr lang="ru-RU" sz="2800" baseline="0" dirty="0" smtClean="0"/>
                        <a:t>, </a:t>
                      </a:r>
                      <a:r>
                        <a:rPr lang="el-GR" sz="2800" baseline="0" dirty="0" smtClean="0"/>
                        <a:t>ϕ</a:t>
                      </a:r>
                      <a:r>
                        <a:rPr lang="ru-RU" sz="2800" baseline="0" dirty="0" smtClean="0"/>
                        <a:t>, </a:t>
                      </a:r>
                      <a:r>
                        <a:rPr lang="en-US" sz="2800" dirty="0" smtClean="0"/>
                        <a:t>Z)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62588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Сферическая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линейная </a:t>
                      </a:r>
                      <a:r>
                        <a:rPr lang="ru-RU" sz="2800" baseline="0" dirty="0" smtClean="0"/>
                        <a:t>координата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2 угловых </a:t>
                      </a:r>
                      <a:r>
                        <a:rPr lang="ru-RU" sz="2800" baseline="0" dirty="0" smtClean="0"/>
                        <a:t>координаты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А </a:t>
                      </a:r>
                      <a:r>
                        <a:rPr lang="en-US" sz="2800" dirty="0" smtClean="0"/>
                        <a:t>(r,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l-GR" sz="2800" baseline="0" dirty="0" smtClean="0"/>
                        <a:t>ϕ</a:t>
                      </a:r>
                      <a:r>
                        <a:rPr lang="ru-RU" sz="2800" baseline="0" dirty="0" smtClean="0"/>
                        <a:t>, </a:t>
                      </a:r>
                      <a:r>
                        <a:rPr lang="en-US" sz="2800" baseline="0" dirty="0" smtClean="0"/>
                        <a:t>Ɵ</a:t>
                      </a:r>
                      <a:r>
                        <a:rPr lang="en-US" sz="2800" dirty="0" smtClean="0"/>
                        <a:t>)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3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"/>
            <a:ext cx="11938000" cy="10668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Прямоугольная</a:t>
            </a:r>
            <a:r>
              <a:rPr lang="ru-RU" b="1" u="sng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Декартова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координат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747" y="1457863"/>
            <a:ext cx="3353759" cy="52966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Рене́ </a:t>
            </a:r>
            <a:r>
              <a:rPr lang="ru-RU" sz="3600" b="1" dirty="0" smtClean="0"/>
              <a:t>Дека́рт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(31 </a:t>
            </a:r>
            <a:r>
              <a:rPr lang="ru-RU" dirty="0"/>
              <a:t>марта 1596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11 февраля </a:t>
            </a:r>
            <a:r>
              <a:rPr lang="ru-RU" dirty="0" smtClean="0"/>
              <a:t>1650) </a:t>
            </a:r>
          </a:p>
          <a:p>
            <a:pPr marL="0" indent="0">
              <a:buNone/>
            </a:pPr>
            <a:r>
              <a:rPr lang="ru-RU" dirty="0" smtClean="0"/>
              <a:t>Французский</a:t>
            </a:r>
            <a:br>
              <a:rPr lang="ru-RU" dirty="0" smtClean="0"/>
            </a:br>
            <a:r>
              <a:rPr lang="ru-RU" dirty="0" smtClean="0"/>
              <a:t>философ, математик,</a:t>
            </a:r>
            <a:br>
              <a:rPr lang="ru-RU" dirty="0" smtClean="0"/>
            </a:br>
            <a:r>
              <a:rPr lang="ru-RU" dirty="0" smtClean="0"/>
              <a:t>естествоиспытатель</a:t>
            </a:r>
          </a:p>
          <a:p>
            <a:pPr marL="0" indent="0" algn="ctr">
              <a:buNone/>
            </a:pPr>
            <a:r>
              <a:rPr lang="ru-RU" u="sng" dirty="0" smtClean="0"/>
              <a:t>Название осей: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X – </a:t>
            </a:r>
            <a:r>
              <a:rPr lang="ru-RU" dirty="0" smtClean="0"/>
              <a:t>абсцисс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Y – </a:t>
            </a:r>
            <a:r>
              <a:rPr lang="ru-RU" dirty="0" smtClean="0"/>
              <a:t>ординат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Z – </a:t>
            </a:r>
            <a:r>
              <a:rPr lang="ru-RU" dirty="0" smtClean="0"/>
              <a:t>аппликат</a:t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8/83/Coord_planes_color.svg/300px-Coord_planes_colo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2684" b="5378"/>
          <a:stretch/>
        </p:blipFill>
        <p:spPr bwMode="auto">
          <a:xfrm>
            <a:off x="0" y="1457864"/>
            <a:ext cx="4468482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06" y="1457863"/>
            <a:ext cx="4100362" cy="467551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908506" y="6133380"/>
            <a:ext cx="4100362" cy="611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 </a:t>
            </a:r>
            <a:r>
              <a:rPr lang="ru-RU" sz="1800" dirty="0"/>
              <a:t>своей работе </a:t>
            </a:r>
            <a:r>
              <a:rPr lang="ru-RU" sz="1800" dirty="0" smtClean="0"/>
              <a:t>«</a:t>
            </a:r>
            <a:r>
              <a:rPr lang="ru-RU" sz="1800" u="sng" dirty="0" smtClean="0"/>
              <a:t>Геометрия</a:t>
            </a:r>
            <a:r>
              <a:rPr lang="ru-RU" sz="1800" dirty="0" smtClean="0"/>
              <a:t>» </a:t>
            </a:r>
            <a:r>
              <a:rPr lang="ru-RU" sz="1800" dirty="0"/>
              <a:t>в </a:t>
            </a:r>
            <a:r>
              <a:rPr lang="ru-RU" sz="1800" dirty="0" smtClean="0"/>
              <a:t>1637 году впервые описал эту систему координат.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95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Цилиндрическая система координат</a:t>
            </a: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99439" y="1325563"/>
            <a:ext cx="5397980" cy="505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Цилиндрической </a:t>
            </a:r>
            <a:r>
              <a:rPr lang="ru-RU" b="1" dirty="0"/>
              <a:t>системой координат</a:t>
            </a:r>
            <a:r>
              <a:rPr lang="ru-RU" dirty="0"/>
              <a:t> </a:t>
            </a:r>
            <a:r>
              <a:rPr lang="ru-RU" dirty="0" smtClean="0"/>
              <a:t>называют трёхмерную систему координат, являющуюся расширением </a:t>
            </a:r>
            <a:r>
              <a:rPr lang="en-US" dirty="0" smtClean="0"/>
              <a:t>(</a:t>
            </a:r>
            <a:r>
              <a:rPr lang="ru-RU" dirty="0" smtClean="0"/>
              <a:t>плоской</a:t>
            </a:r>
            <a:r>
              <a:rPr lang="en-US" dirty="0" smtClean="0"/>
              <a:t>) </a:t>
            </a:r>
            <a:r>
              <a:rPr lang="ru-RU" dirty="0" smtClean="0"/>
              <a:t>полярной системы координат,</a:t>
            </a:r>
            <a:r>
              <a:rPr lang="ru-RU" dirty="0"/>
              <a:t> путём добавления третьей</a:t>
            </a:r>
            <a:r>
              <a:rPr lang="ru-RU" dirty="0" smtClean="0"/>
              <a:t> координаты (обычно </a:t>
            </a:r>
            <a:r>
              <a:rPr lang="en-US" dirty="0" smtClean="0"/>
              <a:t>Z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el-GR" dirty="0" smtClean="0"/>
              <a:t>ρ</a:t>
            </a:r>
            <a:r>
              <a:rPr lang="ru-RU" dirty="0" smtClean="0"/>
              <a:t> – радиус;</a:t>
            </a:r>
          </a:p>
          <a:p>
            <a:pPr marL="0" indent="0">
              <a:buNone/>
            </a:pPr>
            <a:r>
              <a:rPr lang="el-GR" dirty="0" smtClean="0"/>
              <a:t>ϕ</a:t>
            </a:r>
            <a:r>
              <a:rPr lang="ru-RU" dirty="0" smtClean="0"/>
              <a:t> – азимутальный угол;</a:t>
            </a:r>
          </a:p>
          <a:p>
            <a:pPr marL="0" indent="0">
              <a:buNone/>
            </a:pPr>
            <a:r>
              <a:rPr lang="en-US" dirty="0" smtClean="0"/>
              <a:t>Z</a:t>
            </a:r>
            <a:r>
              <a:rPr lang="ru-RU" dirty="0" smtClean="0"/>
              <a:t> – высота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Координаты точки </a:t>
            </a:r>
            <a:r>
              <a:rPr lang="en-US" dirty="0" smtClean="0"/>
              <a:t>P</a:t>
            </a:r>
            <a:r>
              <a:rPr lang="ru-RU" dirty="0" smtClean="0"/>
              <a:t>:</a:t>
            </a:r>
            <a:r>
              <a:rPr lang="en-US" dirty="0" smtClean="0"/>
              <a:t> (</a:t>
            </a:r>
            <a:r>
              <a:rPr lang="el-GR" dirty="0"/>
              <a:t>ρ</a:t>
            </a:r>
            <a:r>
              <a:rPr lang="ru-RU" dirty="0"/>
              <a:t>, </a:t>
            </a:r>
            <a:r>
              <a:rPr lang="el-GR" dirty="0"/>
              <a:t>ϕ</a:t>
            </a:r>
            <a:r>
              <a:rPr lang="ru-RU" dirty="0"/>
              <a:t>, </a:t>
            </a:r>
            <a:r>
              <a:rPr lang="en-US" dirty="0"/>
              <a:t>Z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https://upload.wikimedia.org/wikipedia/commons/thumb/b/b7/Cylindrical_Coordinates.svg/300px-Cylindrical_Coordin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7" y="1325563"/>
            <a:ext cx="5017509" cy="50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20"/>
            <a:ext cx="12192000" cy="1000461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Сферическая система координат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27011" y="1745297"/>
            <a:ext cx="5264989" cy="436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Сферическая система координат</a:t>
            </a:r>
            <a:r>
              <a:rPr lang="ru-RU" dirty="0"/>
              <a:t> </a:t>
            </a:r>
            <a:r>
              <a:rPr lang="ru-RU" dirty="0" smtClean="0"/>
              <a:t>- трёхмерная система координат, </a:t>
            </a:r>
            <a:r>
              <a:rPr lang="ru-RU" dirty="0"/>
              <a:t>в которой каждая точка </a:t>
            </a:r>
            <a:r>
              <a:rPr lang="ru-RU" dirty="0" smtClean="0"/>
              <a:t>пространства</a:t>
            </a:r>
            <a:r>
              <a:rPr lang="ru-RU" dirty="0"/>
              <a:t> определяется тремя числами </a:t>
            </a:r>
            <a:r>
              <a:rPr lang="ru-RU" dirty="0" smtClean="0"/>
              <a:t>(</a:t>
            </a:r>
            <a:r>
              <a:rPr lang="en-US" dirty="0" smtClean="0"/>
              <a:t>r</a:t>
            </a:r>
            <a:r>
              <a:rPr lang="ru-RU" dirty="0" smtClean="0"/>
              <a:t>, </a:t>
            </a:r>
            <a:r>
              <a:rPr lang="el-GR" dirty="0" smtClean="0"/>
              <a:t>ϕ</a:t>
            </a:r>
            <a:r>
              <a:rPr lang="ru-RU" dirty="0" smtClean="0"/>
              <a:t>, </a:t>
            </a:r>
            <a:r>
              <a:rPr lang="en-US" dirty="0" smtClean="0"/>
              <a:t>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r</a:t>
            </a:r>
            <a:r>
              <a:rPr lang="ru-RU" dirty="0"/>
              <a:t> – радиус;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b="1" dirty="0"/>
              <a:t>ϕ</a:t>
            </a:r>
            <a:r>
              <a:rPr lang="ru-RU" dirty="0"/>
              <a:t> – азимутальный угол; </a:t>
            </a:r>
            <a:br>
              <a:rPr lang="ru-RU" dirty="0"/>
            </a:br>
            <a:r>
              <a:rPr lang="en-US" b="1" dirty="0"/>
              <a:t>Ɵ</a:t>
            </a:r>
            <a:r>
              <a:rPr lang="ru-RU" dirty="0"/>
              <a:t> – зенитный угол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csri.ru/wp-content/uploads/primery-iz-zhizni-kinematika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0" y="1745297"/>
            <a:ext cx="6678897" cy="4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517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Термины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50830"/>
            <a:ext cx="10954109" cy="5357004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cs typeface="Times New Roman" panose="02020603050405020304" pitchFamily="18" charset="0"/>
              </a:rPr>
              <a:t>Линейный размер</a:t>
            </a:r>
            <a:r>
              <a:rPr lang="ru-RU" dirty="0" smtClean="0">
                <a:cs typeface="Times New Roman" panose="02020603050405020304" pitchFamily="18" charset="0"/>
              </a:rPr>
              <a:t> – </a:t>
            </a:r>
            <a:r>
              <a:rPr lang="ru-RU" dirty="0">
                <a:cs typeface="Times New Roman" panose="02020603050405020304" pitchFamily="18" charset="0"/>
              </a:rPr>
              <a:t>числовое значение линейной </a:t>
            </a:r>
            <a:r>
              <a:rPr lang="ru-RU" dirty="0" smtClean="0">
                <a:cs typeface="Times New Roman" panose="02020603050405020304" pitchFamily="18" charset="0"/>
              </a:rPr>
              <a:t>величины, </a:t>
            </a:r>
            <a:r>
              <a:rPr lang="ru-RU" dirty="0"/>
              <a:t>в выбранных единицах </a:t>
            </a:r>
            <a:r>
              <a:rPr lang="ru-RU" dirty="0" smtClean="0"/>
              <a:t>измерения. Обычно измеряют в миллиметрах (мм);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Угловой размер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– </a:t>
            </a:r>
            <a:r>
              <a:rPr lang="ru-RU" dirty="0" smtClean="0">
                <a:cs typeface="Times New Roman" panose="02020603050405020304" pitchFamily="18" charset="0"/>
              </a:rPr>
              <a:t>числовое значение величины угла, исчисляемое в градусах (◦), угловых минутах (</a:t>
            </a:r>
            <a:r>
              <a:rPr lang="ru-RU" dirty="0">
                <a:cs typeface="Times New Roman" panose="02020603050405020304" pitchFamily="18" charset="0"/>
              </a:rPr>
              <a:t>ʹ) </a:t>
            </a:r>
            <a:r>
              <a:rPr lang="ru-RU" dirty="0" smtClean="0">
                <a:cs typeface="Times New Roman" panose="02020603050405020304" pitchFamily="18" charset="0"/>
              </a:rPr>
              <a:t>и угловых секундах(ʹʹ)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Начало координат</a:t>
            </a:r>
            <a:r>
              <a:rPr lang="ru-RU" dirty="0" smtClean="0">
                <a:cs typeface="Times New Roman" panose="02020603050405020304" pitchFamily="18" charset="0"/>
              </a:rPr>
              <a:t> –</a:t>
            </a:r>
            <a:r>
              <a:rPr lang="ru-RU" dirty="0">
                <a:cs typeface="Times New Roman" panose="02020603050405020304" pitchFamily="18" charset="0"/>
              </a:rPr>
              <a:t> </a:t>
            </a:r>
            <a:r>
              <a:rPr lang="ru-RU" dirty="0" smtClean="0">
                <a:cs typeface="Times New Roman" panose="02020603050405020304" pitchFamily="18" charset="0"/>
              </a:rPr>
              <a:t>точка отсчёта, </a:t>
            </a:r>
            <a:r>
              <a:rPr lang="ru-RU" dirty="0">
                <a:cs typeface="Times New Roman" panose="02020603050405020304" pitchFamily="18" charset="0"/>
              </a:rPr>
              <a:t>обычно обозначаемая буквой </a:t>
            </a:r>
            <a:r>
              <a:rPr lang="ru-RU" i="1" dirty="0" smtClean="0">
                <a:cs typeface="Times New Roman" panose="02020603050405020304" pitchFamily="18" charset="0"/>
              </a:rPr>
              <a:t>О</a:t>
            </a:r>
            <a:r>
              <a:rPr lang="ru-RU" dirty="0">
                <a:cs typeface="Times New Roman" panose="02020603050405020304" pitchFamily="18" charset="0"/>
              </a:rPr>
              <a:t>;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Ортогональность</a:t>
            </a:r>
            <a:r>
              <a:rPr lang="ru-RU" dirty="0" smtClean="0">
                <a:cs typeface="Times New Roman" panose="02020603050405020304" pitchFamily="18" charset="0"/>
              </a:rPr>
              <a:t> – (от </a:t>
            </a:r>
            <a:r>
              <a:rPr lang="ru-RU" dirty="0">
                <a:cs typeface="Times New Roman" panose="02020603050405020304" pitchFamily="18" charset="0"/>
              </a:rPr>
              <a:t>греч. </a:t>
            </a:r>
            <a:r>
              <a:rPr lang="ru-RU" dirty="0" err="1">
                <a:cs typeface="Times New Roman" panose="02020603050405020304" pitchFamily="18" charset="0"/>
              </a:rPr>
              <a:t>ὀρθογώνιος</a:t>
            </a:r>
            <a:r>
              <a:rPr lang="ru-RU" dirty="0">
                <a:cs typeface="Times New Roman" panose="02020603050405020304" pitchFamily="18" charset="0"/>
              </a:rPr>
              <a:t> «прямоугольный» </a:t>
            </a:r>
            <a:r>
              <a:rPr lang="ru-RU" dirty="0" smtClean="0">
                <a:cs typeface="Times New Roman" panose="02020603050405020304" pitchFamily="18" charset="0"/>
              </a:rPr>
              <a:t>и </a:t>
            </a:r>
            <a:r>
              <a:rPr lang="ru-RU" dirty="0" err="1">
                <a:cs typeface="Times New Roman" panose="02020603050405020304" pitchFamily="18" charset="0"/>
              </a:rPr>
              <a:t>ὀρθός</a:t>
            </a:r>
            <a:r>
              <a:rPr lang="ru-RU" dirty="0">
                <a:cs typeface="Times New Roman" panose="02020603050405020304" pitchFamily="18" charset="0"/>
              </a:rPr>
              <a:t> «прямой; правильный» + </a:t>
            </a:r>
            <a:r>
              <a:rPr lang="ru-RU" dirty="0" err="1">
                <a:cs typeface="Times New Roman" panose="02020603050405020304" pitchFamily="18" charset="0"/>
              </a:rPr>
              <a:t>γωνί</a:t>
            </a:r>
            <a:r>
              <a:rPr lang="ru-RU" dirty="0">
                <a:cs typeface="Times New Roman" panose="02020603050405020304" pitchFamily="18" charset="0"/>
              </a:rPr>
              <a:t>α «угол»)  </a:t>
            </a:r>
            <a:r>
              <a:rPr lang="ru-RU" dirty="0" smtClean="0">
                <a:cs typeface="Times New Roman" panose="02020603050405020304" pitchFamily="18" charset="0"/>
              </a:rPr>
              <a:t>в одном из значений </a:t>
            </a:r>
            <a:r>
              <a:rPr lang="ru-RU" dirty="0">
                <a:cs typeface="Times New Roman" panose="02020603050405020304" pitchFamily="18" charset="0"/>
              </a:rPr>
              <a:t>—</a:t>
            </a:r>
            <a:r>
              <a:rPr lang="ru-RU" dirty="0" smtClean="0">
                <a:cs typeface="Times New Roman" panose="02020603050405020304" pitchFamily="18" charset="0"/>
              </a:rPr>
              <a:t>перпендикулярность;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Компланарность</a:t>
            </a:r>
            <a:r>
              <a:rPr lang="ru-RU" dirty="0" smtClean="0">
                <a:cs typeface="Times New Roman" panose="02020603050405020304" pitchFamily="18" charset="0"/>
              </a:rPr>
              <a:t> –</a:t>
            </a:r>
            <a:r>
              <a:rPr lang="ru-RU" dirty="0">
                <a:cs typeface="Times New Roman" panose="02020603050405020304" pitchFamily="18" charset="0"/>
              </a:rPr>
              <a:t> </a:t>
            </a:r>
            <a:r>
              <a:rPr lang="ru-RU" dirty="0" smtClean="0">
                <a:cs typeface="Times New Roman" panose="02020603050405020304" pitchFamily="18" charset="0"/>
              </a:rPr>
              <a:t>(лат.</a:t>
            </a:r>
            <a:r>
              <a:rPr lang="ru-RU" dirty="0">
                <a:cs typeface="Times New Roman" panose="02020603050405020304" pitchFamily="18" charset="0"/>
              </a:rPr>
              <a:t> </a:t>
            </a:r>
            <a:r>
              <a:rPr lang="ru-RU" i="1" dirty="0" err="1">
                <a:cs typeface="Times New Roman" panose="02020603050405020304" pitchFamily="18" charset="0"/>
              </a:rPr>
              <a:t>com</a:t>
            </a:r>
            <a:r>
              <a:rPr lang="ru-RU" dirty="0">
                <a:cs typeface="Times New Roman" panose="02020603050405020304" pitchFamily="18" charset="0"/>
              </a:rPr>
              <a:t> — совместность, </a:t>
            </a:r>
            <a:r>
              <a:rPr lang="ru-RU" dirty="0" smtClean="0">
                <a:cs typeface="Times New Roman" panose="02020603050405020304" pitchFamily="18" charset="0"/>
              </a:rPr>
              <a:t>лат.</a:t>
            </a:r>
            <a:r>
              <a:rPr lang="ru-RU" dirty="0">
                <a:cs typeface="Times New Roman" panose="02020603050405020304" pitchFamily="18" charset="0"/>
              </a:rPr>
              <a:t> </a:t>
            </a:r>
            <a:r>
              <a:rPr lang="ru-RU" i="1" dirty="0" err="1">
                <a:cs typeface="Times New Roman" panose="02020603050405020304" pitchFamily="18" charset="0"/>
              </a:rPr>
              <a:t>planus</a:t>
            </a:r>
            <a:r>
              <a:rPr lang="ru-RU" dirty="0">
                <a:cs typeface="Times New Roman" panose="02020603050405020304" pitchFamily="18" charset="0"/>
              </a:rPr>
              <a:t> — плоский, ровный) </a:t>
            </a:r>
            <a:r>
              <a:rPr lang="ru-RU" dirty="0" smtClean="0">
                <a:cs typeface="Times New Roman" panose="02020603050405020304" pitchFamily="18" charset="0"/>
              </a:rPr>
              <a:t>— принадлежность общей плоскости;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Абсцисс</a:t>
            </a:r>
            <a:r>
              <a:rPr lang="ru-RU" i="1" dirty="0" smtClean="0">
                <a:cs typeface="Times New Roman" panose="02020603050405020304" pitchFamily="18" charset="0"/>
              </a:rPr>
              <a:t> - </a:t>
            </a:r>
            <a:r>
              <a:rPr lang="la-Latn" i="1" dirty="0" smtClean="0">
                <a:cs typeface="Times New Roman" panose="02020603050405020304" pitchFamily="18" charset="0"/>
              </a:rPr>
              <a:t>abscissus</a:t>
            </a:r>
            <a:r>
              <a:rPr lang="la-Latn" dirty="0"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cs typeface="Times New Roman" panose="02020603050405020304" pitchFamily="18" charset="0"/>
              </a:rPr>
              <a:t>лат. «</a:t>
            </a:r>
            <a:r>
              <a:rPr lang="ru-RU" i="1" dirty="0" smtClean="0">
                <a:cs typeface="Times New Roman" panose="02020603050405020304" pitchFamily="18" charset="0"/>
              </a:rPr>
              <a:t>отделённый</a:t>
            </a:r>
            <a:r>
              <a:rPr lang="ru-RU" dirty="0" smtClean="0">
                <a:cs typeface="Times New Roman" panose="02020603050405020304" pitchFamily="18" charset="0"/>
              </a:rPr>
              <a:t>», название оси «</a:t>
            </a:r>
            <a:r>
              <a:rPr lang="en-US" dirty="0" smtClean="0">
                <a:cs typeface="Times New Roman" panose="02020603050405020304" pitchFamily="18" charset="0"/>
              </a:rPr>
              <a:t>X</a:t>
            </a:r>
            <a:r>
              <a:rPr lang="ru-RU" dirty="0" smtClean="0">
                <a:cs typeface="Times New Roman" panose="02020603050405020304" pitchFamily="18" charset="0"/>
              </a:rPr>
              <a:t>»;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Ординат</a:t>
            </a:r>
            <a:r>
              <a:rPr lang="ru-RU" i="1" dirty="0" smtClean="0">
                <a:cs typeface="Times New Roman" panose="02020603050405020304" pitchFamily="18" charset="0"/>
              </a:rPr>
              <a:t> - </a:t>
            </a:r>
            <a:r>
              <a:rPr lang="la-Latn" i="1" dirty="0" smtClean="0">
                <a:cs typeface="Times New Roman" panose="02020603050405020304" pitchFamily="18" charset="0"/>
              </a:rPr>
              <a:t>ordinatus</a:t>
            </a:r>
            <a:r>
              <a:rPr lang="la-Latn" dirty="0"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cs typeface="Times New Roman" panose="02020603050405020304" pitchFamily="18" charset="0"/>
              </a:rPr>
              <a:t>лат.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ru-RU" i="1" dirty="0" smtClean="0">
                <a:cs typeface="Times New Roman" panose="02020603050405020304" pitchFamily="18" charset="0"/>
              </a:rPr>
              <a:t>упорядоченный», </a:t>
            </a:r>
            <a:r>
              <a:rPr lang="ru-RU" dirty="0" smtClean="0">
                <a:cs typeface="Times New Roman" panose="02020603050405020304" pitchFamily="18" charset="0"/>
              </a:rPr>
              <a:t>название оси «</a:t>
            </a:r>
            <a:r>
              <a:rPr lang="en-US" dirty="0" smtClean="0">
                <a:cs typeface="Times New Roman" panose="02020603050405020304" pitchFamily="18" charset="0"/>
              </a:rPr>
              <a:t>Y</a:t>
            </a:r>
            <a:r>
              <a:rPr lang="ru-RU" dirty="0" smtClean="0">
                <a:cs typeface="Times New Roman" panose="02020603050405020304" pitchFamily="18" charset="0"/>
              </a:rPr>
              <a:t>»;</a:t>
            </a:r>
          </a:p>
          <a:p>
            <a:r>
              <a:rPr lang="ru-RU" b="1" i="1" u="sng" dirty="0" smtClean="0">
                <a:cs typeface="Times New Roman" panose="02020603050405020304" pitchFamily="18" charset="0"/>
              </a:rPr>
              <a:t>Аппликат</a:t>
            </a:r>
            <a:r>
              <a:rPr lang="ru-RU" i="1" dirty="0" smtClean="0">
                <a:cs typeface="Times New Roman" panose="02020603050405020304" pitchFamily="18" charset="0"/>
              </a:rPr>
              <a:t> - </a:t>
            </a:r>
            <a:r>
              <a:rPr lang="la-Latn" i="1" dirty="0">
                <a:cs typeface="Times New Roman" panose="02020603050405020304" pitchFamily="18" charset="0"/>
              </a:rPr>
              <a:t>applicata</a:t>
            </a:r>
            <a:r>
              <a:rPr lang="la-Latn" dirty="0"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cs typeface="Times New Roman" panose="02020603050405020304" pitchFamily="18" charset="0"/>
              </a:rPr>
              <a:t>лат. «прилегающая», название оси «</a:t>
            </a:r>
            <a:r>
              <a:rPr lang="en-US" dirty="0" smtClean="0">
                <a:cs typeface="Times New Roman" panose="02020603050405020304" pitchFamily="18" charset="0"/>
              </a:rPr>
              <a:t>Z</a:t>
            </a:r>
            <a:r>
              <a:rPr lang="ru-RU" dirty="0" smtClean="0">
                <a:cs typeface="Times New Roman" panose="02020603050405020304" pitchFamily="18" charset="0"/>
              </a:rPr>
              <a:t>»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807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Габаритные размеры объекта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732" y="1108076"/>
            <a:ext cx="9489057" cy="57499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Габаритные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размеры прямоугольного параллелепипеда, описанного вокруг объекта.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/>
          </a:p>
          <a:p>
            <a:pPr marL="0" indent="0" algn="ctr">
              <a:buNone/>
            </a:pPr>
            <a:r>
              <a:rPr lang="ru-RU" b="1" u="sng" dirty="0" smtClean="0"/>
              <a:t>Длина</a:t>
            </a:r>
            <a:r>
              <a:rPr lang="ru-RU" dirty="0" smtClean="0"/>
              <a:t> – наибольший габаритный размер; </a:t>
            </a:r>
            <a:r>
              <a:rPr lang="en-US" dirty="0"/>
              <a:t>L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/>
              <a:t>Ширина</a:t>
            </a:r>
            <a:r>
              <a:rPr lang="ru-RU" dirty="0" smtClean="0"/>
              <a:t> – средний габаритный размер;</a:t>
            </a:r>
            <a:r>
              <a:rPr lang="en-US" dirty="0" smtClean="0"/>
              <a:t> B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/>
              <a:t>Толщина</a:t>
            </a:r>
            <a:r>
              <a:rPr lang="ru-RU" dirty="0" smtClean="0"/>
              <a:t> – наименьший габаритный размер</a:t>
            </a:r>
            <a:r>
              <a:rPr lang="en-US" dirty="0" smtClean="0"/>
              <a:t> S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Запись Габаритных размеров: Д × Ш × Т (</a:t>
            </a:r>
            <a:r>
              <a:rPr lang="en-US" dirty="0" smtClean="0"/>
              <a:t>L</a:t>
            </a:r>
            <a:r>
              <a:rPr lang="ru-RU" dirty="0" smtClean="0"/>
              <a:t> </a:t>
            </a:r>
            <a:r>
              <a:rPr lang="ru-RU" dirty="0"/>
              <a:t>×</a:t>
            </a:r>
            <a:r>
              <a:rPr lang="ru-RU" dirty="0" smtClean="0"/>
              <a:t> 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/>
              <a:t>× </a:t>
            </a:r>
            <a:r>
              <a:rPr lang="en-US" dirty="0" smtClean="0"/>
              <a:t>S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/>
              <a:t>Высота</a:t>
            </a:r>
            <a:r>
              <a:rPr lang="ru-RU" dirty="0" smtClean="0"/>
              <a:t> – размер объекта по вертикальной оси </a:t>
            </a:r>
            <a:r>
              <a:rPr lang="en-US" dirty="0" smtClean="0"/>
              <a:t>Z</a:t>
            </a:r>
            <a:r>
              <a:rPr lang="ru-RU" dirty="0" smtClean="0"/>
              <a:t>;</a:t>
            </a:r>
          </a:p>
          <a:p>
            <a:pPr marL="0" indent="0" algn="ctr">
              <a:buNone/>
            </a:pPr>
            <a:r>
              <a:rPr lang="ru-RU" b="1" u="sng" dirty="0" smtClean="0"/>
              <a:t>Глубина</a:t>
            </a:r>
            <a:r>
              <a:rPr lang="ru-RU" dirty="0" smtClean="0"/>
              <a:t> – размер, отложенный в обратную сторону от горизонтальной или фронтальной плоскостей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1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названия частей объектов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862" y="1327480"/>
            <a:ext cx="8918275" cy="1764191"/>
          </a:xfrm>
        </p:spPr>
        <p:txBody>
          <a:bodyPr/>
          <a:lstStyle/>
          <a:p>
            <a:r>
              <a:rPr lang="ru-RU" b="1" u="sng" dirty="0" smtClean="0"/>
              <a:t>Грань</a:t>
            </a:r>
            <a:r>
              <a:rPr lang="ru-RU" dirty="0" smtClean="0"/>
              <a:t> – плоская сторона геометрического тела;</a:t>
            </a:r>
          </a:p>
          <a:p>
            <a:r>
              <a:rPr lang="ru-RU" b="1" u="sng" dirty="0" smtClean="0"/>
              <a:t>Ребро</a:t>
            </a:r>
            <a:r>
              <a:rPr lang="ru-RU" dirty="0" smtClean="0"/>
              <a:t> – линия пересечения граней;</a:t>
            </a:r>
          </a:p>
          <a:p>
            <a:r>
              <a:rPr lang="ru-RU" b="1" u="sng" dirty="0" smtClean="0"/>
              <a:t>Вершина угла</a:t>
            </a:r>
            <a:r>
              <a:rPr lang="ru-RU" dirty="0" smtClean="0"/>
              <a:t> – точка пересечения рёбер;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86" y="3349475"/>
            <a:ext cx="4376647" cy="316346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4915" y="3349475"/>
            <a:ext cx="6880285" cy="21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 smtClean="0"/>
              <a:t>Для прямоугольного параллелепипеда</a:t>
            </a:r>
            <a:r>
              <a:rPr lang="ru-RU" u="sng" dirty="0" smtClean="0"/>
              <a:t>:</a:t>
            </a:r>
          </a:p>
          <a:p>
            <a:r>
              <a:rPr lang="ru-RU" b="1" u="sng" dirty="0" smtClean="0"/>
              <a:t>Пласть</a:t>
            </a:r>
            <a:r>
              <a:rPr lang="ru-RU" dirty="0" smtClean="0"/>
              <a:t> – наибольшая по площади грань;</a:t>
            </a:r>
          </a:p>
          <a:p>
            <a:r>
              <a:rPr lang="ru-RU" b="1" u="sng" dirty="0" smtClean="0"/>
              <a:t>Кромка</a:t>
            </a:r>
            <a:r>
              <a:rPr lang="ru-RU" dirty="0" smtClean="0"/>
              <a:t> – средняя по площади грань;</a:t>
            </a:r>
          </a:p>
          <a:p>
            <a:r>
              <a:rPr lang="ru-RU" b="1" u="sng" dirty="0" smtClean="0"/>
              <a:t>Торец</a:t>
            </a:r>
            <a:r>
              <a:rPr lang="ru-RU" dirty="0" smtClean="0"/>
              <a:t> – наименьшая по площади грань;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23518</TotalTime>
  <Words>1103</Words>
  <Application>Microsoft Office PowerPoint</Application>
  <PresentationFormat>Широкоэкранный</PresentationFormat>
  <Paragraphs>183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Пространственные характеристики объектов</vt:lpstr>
      <vt:lpstr>Виды пространственных характеристик</vt:lpstr>
      <vt:lpstr>Расположение объекта в пространстве </vt:lpstr>
      <vt:lpstr>Прямоугольная Декартова система координат</vt:lpstr>
      <vt:lpstr>Цилиндрическая система координат</vt:lpstr>
      <vt:lpstr>Сферическая система координат</vt:lpstr>
      <vt:lpstr>Важные Термины</vt:lpstr>
      <vt:lpstr>Габаритные размеры объекта</vt:lpstr>
      <vt:lpstr>Геометрические названия частей объектов</vt:lpstr>
      <vt:lpstr>Технические названия деталей и их частей (Металлообработка)</vt:lpstr>
      <vt:lpstr>Геометрическое описание Формы</vt:lpstr>
      <vt:lpstr>Линии первого порядка</vt:lpstr>
      <vt:lpstr>Линии второго порядка</vt:lpstr>
      <vt:lpstr>Линии третьего порядка</vt:lpstr>
      <vt:lpstr>Линии четвертого порядка</vt:lpstr>
      <vt:lpstr>Виды сложных линий</vt:lpstr>
      <vt:lpstr>Правильные многоугольники</vt:lpstr>
      <vt:lpstr>Виды простых поверхностей</vt:lpstr>
      <vt:lpstr>Виды сложных поверхностей</vt:lpstr>
      <vt:lpstr>Тела Платона</vt:lpstr>
      <vt:lpstr>Итоги занятия:</vt:lpstr>
    </vt:vector>
  </TitlesOfParts>
  <Company>293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характеристики объектов</dc:title>
  <dc:creator>Teacher</dc:creator>
  <cp:lastModifiedBy>Leader</cp:lastModifiedBy>
  <cp:revision>64</cp:revision>
  <dcterms:created xsi:type="dcterms:W3CDTF">2022-09-28T16:28:29Z</dcterms:created>
  <dcterms:modified xsi:type="dcterms:W3CDTF">2022-12-13T09:10:06Z</dcterms:modified>
</cp:coreProperties>
</file>