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342" r:id="rId3"/>
    <p:sldId id="341" r:id="rId4"/>
    <p:sldId id="288" r:id="rId5"/>
    <p:sldId id="293" r:id="rId6"/>
    <p:sldId id="289" r:id="rId7"/>
    <p:sldId id="318" r:id="rId8"/>
    <p:sldId id="291" r:id="rId9"/>
    <p:sldId id="294" r:id="rId10"/>
    <p:sldId id="295" r:id="rId11"/>
    <p:sldId id="337" r:id="rId12"/>
    <p:sldId id="296" r:id="rId13"/>
    <p:sldId id="324" r:id="rId14"/>
    <p:sldId id="323" r:id="rId15"/>
    <p:sldId id="305" r:id="rId16"/>
    <p:sldId id="343" r:id="rId17"/>
    <p:sldId id="331" r:id="rId18"/>
    <p:sldId id="303" r:id="rId19"/>
    <p:sldId id="302" r:id="rId20"/>
    <p:sldId id="326" r:id="rId21"/>
    <p:sldId id="306" r:id="rId22"/>
    <p:sldId id="307" r:id="rId23"/>
    <p:sldId id="310" r:id="rId24"/>
    <p:sldId id="321" r:id="rId25"/>
    <p:sldId id="311" r:id="rId26"/>
    <p:sldId id="332" r:id="rId27"/>
    <p:sldId id="314" r:id="rId28"/>
    <p:sldId id="315" r:id="rId29"/>
    <p:sldId id="327" r:id="rId30"/>
    <p:sldId id="328" r:id="rId31"/>
    <p:sldId id="330" r:id="rId32"/>
    <p:sldId id="257" r:id="rId33"/>
    <p:sldId id="338" r:id="rId34"/>
    <p:sldId id="333" r:id="rId35"/>
    <p:sldId id="339" r:id="rId36"/>
    <p:sldId id="334" r:id="rId37"/>
    <p:sldId id="285" r:id="rId38"/>
    <p:sldId id="286" r:id="rId39"/>
    <p:sldId id="287" r:id="rId40"/>
    <p:sldId id="340" r:id="rId41"/>
    <p:sldId id="336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DaxlinePro-Black" panose="02000503060000020004" pitchFamily="2" charset="0"/>
      <p:regular r:id="rId50"/>
      <p:bold r:id="rId51"/>
    </p:embeddedFont>
    <p:embeddedFont>
      <p:font typeface="DaxlinePro-Bold" panose="02000503060000020004" pitchFamily="2" charset="0"/>
      <p:bold r:id="rId52"/>
    </p:embeddedFont>
    <p:embeddedFont>
      <p:font typeface="DaxlinePro-ExtraBold" panose="02000503060000020004" pitchFamily="2" charset="0"/>
      <p:bold r:id="rId53"/>
    </p:embeddedFont>
    <p:embeddedFont>
      <p:font typeface="DaxlinePro-Light" panose="02000503060000020004" pitchFamily="2" charset="0"/>
      <p:regular r:id="rId54"/>
      <p:bold r:id="rId55"/>
    </p:embeddedFont>
    <p:embeddedFont>
      <p:font typeface="DaxlinePro-Regular" panose="02000503060000020004" pitchFamily="2" charset="0"/>
      <p:regular r:id="rId5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8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алена 13" initials="а1" lastIdx="9" clrIdx="1">
    <p:extLst>
      <p:ext uri="{19B8F6BF-5375-455C-9EA6-DF929625EA0E}">
        <p15:presenceInfo xmlns:p15="http://schemas.microsoft.com/office/powerpoint/2012/main" userId="c30898964d5edb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6DD"/>
    <a:srgbClr val="274255"/>
    <a:srgbClr val="FABC45"/>
    <a:srgbClr val="4BAD3E"/>
    <a:srgbClr val="F9AF1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76" autoAdjust="0"/>
    <p:restoredTop sz="94687" autoAdjust="0"/>
  </p:normalViewPr>
  <p:slideViewPr>
    <p:cSldViewPr snapToGrid="0">
      <p:cViewPr varScale="1">
        <p:scale>
          <a:sx n="91" d="100"/>
          <a:sy n="91" d="100"/>
        </p:scale>
        <p:origin x="352" y="184"/>
      </p:cViewPr>
      <p:guideLst/>
    </p:cSldViewPr>
  </p:slideViewPr>
  <p:outlineViewPr>
    <p:cViewPr>
      <p:scale>
        <a:sx n="33" d="100"/>
        <a:sy n="33" d="100"/>
      </p:scale>
      <p:origin x="0" y="-27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11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8-13T16:59:05.650" idx="9">
    <p:pos x="4354" y="906"/>
    <p:text>у меня с видео всё ок в режиме презентации, проигрывается прямо в слайде, если есть интернет. нужно нажать на картинку и подождать несколько секунд, чтобы появился интерфейс ютуба и можно было нажать проигрывание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2799F-1A36-41FF-8723-684F7E2E275C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AF26C-4956-4E1A-9C81-7EBC08ADAB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51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762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5750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873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35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0119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95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FB034-E57C-47B9-AFF2-E96EBC2FA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70B2A4-680E-4E01-866B-8B66ACC4C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8C13C-AF69-42C5-94EC-06C8A9A9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67724-2019-47AC-B4B9-286C3272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FC29BB-C44B-40EA-9CFE-A963011D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1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DFD7E-22C9-490D-B23B-AC0D8910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5E6A93-3711-4BA0-95B9-761574DB0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6E6AB-59E4-42B2-B9DF-1A1A4E16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814C7-F9ED-4BD8-A8A2-9CE89481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C198E7-2F70-4811-83FE-CFB97397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24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986FC6-7E58-4A5C-BD9C-43CE51C54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C9E0C9-BF23-4405-B1A3-38F42DEE3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B4A81-034F-46EE-BFF4-C8E0E9AE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C42B92-B357-4278-8C00-83FD0FA6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ABD306-54F0-44BF-88D8-F8AAEC4A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98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1719-10A9-4648-917F-346949FC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03751D-CFC6-4C58-8F0E-56C64360D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94B1AD-1AF7-4498-B62A-FD0F34AA9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754B8-2913-48EA-A6D6-045B1BBB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C629FF-52FA-4613-9259-BDD8E7F13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79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0DB4E-A3F3-456B-B3DC-4616D52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0A325-82B4-4241-A150-098166CAA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15A9B1-EA50-4143-B9EA-F1324B56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9A3BDE-FBB3-489D-A6C5-1DEC9ADA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14C744-BB34-4C04-B558-F8562339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0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5BCC0-157C-4E88-AB53-EA74FBE1B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435842-A14E-418A-A6EC-2707621E1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348BE3-EA85-46B2-92DB-5ECB61F1F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EA80E2-29B7-497F-A4B5-AA3AED61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0BD9DA-FEFC-473F-A57B-A38A1DB8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AEB680-BDD0-4871-B177-A10EEFAF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CCC20-BC4A-4626-88C1-4DBA58FB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0B4684-F511-48CA-9145-674C56DDE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31F604-E166-4236-A3D3-961AE7E83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5FC3C6-A2E1-4A43-9ACF-4F51C08E2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F205AE-ED57-4ACE-A03C-9FE37DC33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099955-A1C6-4B97-B62B-908B5320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65049F-947F-42DB-876A-2787F518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B75DDB-28BE-4B09-AF07-1A78DF35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49DC-3B38-4B29-A9C0-8A8F5892E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C8A8C0-7F0A-499D-A9E0-E134A6E3A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94F638-11C5-4825-937F-47689E6D1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E8E488-F676-496A-95C5-75FC3680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28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EAD5F-9DCF-4466-A972-F60A75C5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7BA3C5-9CA7-40C0-8EC4-90AFB090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BA1926-B5FE-45A5-8255-ACE4AC16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28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AB6F4-1608-4708-850E-BE0B04DC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3E77E2-B8EA-40B0-972F-ED5CA9996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3DF389-1A3B-42AB-8330-3C847D206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4F358-9E1E-4134-8CD3-1889068C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348FD-0B0C-4E04-9148-75A1033B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3A12BB-56C3-4F28-9010-7E49201E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87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E8856-03E0-4FF7-9F72-F29FC5ED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0299D9-2967-4301-A943-B179DF71B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A97839-F9C2-4536-ACCB-047427682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AA49AE-F70E-4512-AD62-D679C568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8D86B8-6AB7-4E50-B5FD-67A9B328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A7451-0220-4EBE-A40E-AED726999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03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28E44-C05C-43DD-9BD3-5834A29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B17AF4-EBAE-44F0-BED9-25A5774A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F000B-F604-4067-9754-77ADF45B2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512D5-1859-4946-BC16-8E0E1D5899DA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774A09-8237-491F-A6F1-F2C61A4DD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79F8D-9178-49CD-B56E-8C1604C18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BCDDD-0FAF-40D1-B41E-6ECBFA3FC8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4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museum.olimpiada.ru/" TargetMode="External"/><Relationship Id="rId3" Type="http://schemas.openxmlformats.org/officeDocument/2006/relationships/image" Target="../media/image38.sv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svg"/><Relationship Id="rId10" Type="http://schemas.openxmlformats.org/officeDocument/2006/relationships/hyperlink" Target="https://vk.cc/cr2hEb" TargetMode="External"/><Relationship Id="rId4" Type="http://schemas.openxmlformats.org/officeDocument/2006/relationships/image" Target="../media/image39.png"/><Relationship Id="rId9" Type="http://schemas.openxmlformats.org/officeDocument/2006/relationships/hyperlink" Target="http://mgk.olimpiada.ru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cdCQ3B-B2w" TargetMode="External"/><Relationship Id="rId4" Type="http://schemas.openxmlformats.org/officeDocument/2006/relationships/comments" Target="../comments/commen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vos.olimpiada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936DB-8D5A-4153-BE43-2544EFD10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BCCDC26-7990-426E-BD37-F965BA6BD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880" y="181585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ru-RU" sz="6600" dirty="0">
                <a:solidFill>
                  <a:schemeClr val="bg1"/>
                </a:solidFill>
                <a:latin typeface="DaxlinePro-Bold" panose="02000503060000020004" pitchFamily="2" charset="0"/>
              </a:rPr>
              <a:t>Что такое олимпиады</a:t>
            </a:r>
            <a:br>
              <a:rPr lang="ru-RU" sz="6600" dirty="0">
                <a:solidFill>
                  <a:schemeClr val="bg1"/>
                </a:solidFill>
                <a:latin typeface="DaxlinePro-Bold" panose="02000503060000020004" pitchFamily="2" charset="0"/>
              </a:rPr>
            </a:br>
            <a:r>
              <a:rPr lang="ru-RU" sz="6600" dirty="0">
                <a:solidFill>
                  <a:schemeClr val="bg1"/>
                </a:solidFill>
                <a:latin typeface="DaxlinePro-Bold" panose="02000503060000020004" pitchFamily="2" charset="0"/>
              </a:rPr>
              <a:t>и зачем они нужны?</a:t>
            </a:r>
          </a:p>
        </p:txBody>
      </p:sp>
    </p:spTree>
    <p:extLst>
      <p:ext uri="{BB962C8B-B14F-4D97-AF65-F5344CB8AC3E}">
        <p14:creationId xmlns:p14="http://schemas.microsoft.com/office/powerpoint/2010/main" val="362011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00954F-7FFE-4363-8237-E300F88EB6F1}"/>
              </a:ext>
            </a:extLst>
          </p:cNvPr>
          <p:cNvSpPr/>
          <p:nvPr/>
        </p:nvSpPr>
        <p:spPr>
          <a:xfrm flipH="1">
            <a:off x="607671" y="3876926"/>
            <a:ext cx="6385726" cy="732709"/>
          </a:xfrm>
          <a:prstGeom prst="rect">
            <a:avLst/>
          </a:prstGeom>
          <a:solidFill>
            <a:srgbClr val="FABC45">
              <a:alpha val="10000"/>
            </a:srgbClr>
          </a:solidFill>
          <a:ln w="28575">
            <a:solidFill>
              <a:srgbClr val="FAB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7C7A89A-ABC8-4241-8625-365BC7A3ABA5}"/>
              </a:ext>
            </a:extLst>
          </p:cNvPr>
          <p:cNvSpPr/>
          <p:nvPr/>
        </p:nvSpPr>
        <p:spPr>
          <a:xfrm flipH="1">
            <a:off x="607671" y="2630089"/>
            <a:ext cx="6385726" cy="1127620"/>
          </a:xfrm>
          <a:prstGeom prst="rect">
            <a:avLst/>
          </a:prstGeom>
          <a:solidFill>
            <a:srgbClr val="4BAD3E">
              <a:alpha val="10000"/>
            </a:srgbClr>
          </a:solidFill>
          <a:ln w="28575">
            <a:solidFill>
              <a:srgbClr val="4BA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A41D1E6-72B1-4AED-ACF6-192D0031DEBC}"/>
              </a:ext>
            </a:extLst>
          </p:cNvPr>
          <p:cNvSpPr/>
          <p:nvPr/>
        </p:nvSpPr>
        <p:spPr>
          <a:xfrm flipH="1">
            <a:off x="607671" y="1733729"/>
            <a:ext cx="6385726" cy="732709"/>
          </a:xfrm>
          <a:prstGeom prst="rect">
            <a:avLst/>
          </a:prstGeom>
          <a:solidFill>
            <a:srgbClr val="3EA6DD">
              <a:alpha val="10000"/>
            </a:srgbClr>
          </a:solidFill>
          <a:ln w="28575">
            <a:solidFill>
              <a:srgbClr val="3E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1156627-3F82-4F0E-80B4-AC8A93261804}"/>
              </a:ext>
            </a:extLst>
          </p:cNvPr>
          <p:cNvSpPr/>
          <p:nvPr/>
        </p:nvSpPr>
        <p:spPr>
          <a:xfrm flipH="1">
            <a:off x="607671" y="4730659"/>
            <a:ext cx="6385726" cy="1083253"/>
          </a:xfrm>
          <a:prstGeom prst="rect">
            <a:avLst/>
          </a:prstGeom>
          <a:solidFill>
            <a:srgbClr val="274255">
              <a:alpha val="5000"/>
            </a:srgbClr>
          </a:solidFill>
          <a:ln w="28575">
            <a:solidFill>
              <a:srgbClr val="274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A5E65FB-EB10-40B4-A9E6-21176754FBD1}"/>
              </a:ext>
            </a:extLst>
          </p:cNvPr>
          <p:cNvSpPr/>
          <p:nvPr/>
        </p:nvSpPr>
        <p:spPr>
          <a:xfrm>
            <a:off x="-1" y="80010"/>
            <a:ext cx="12192000" cy="1512075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EA6D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229" y="1968014"/>
            <a:ext cx="5778055" cy="251205"/>
          </a:xfrm>
        </p:spPr>
        <p:txBody>
          <a:bodyPr anchor="t"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7200" dirty="0">
                <a:solidFill>
                  <a:srgbClr val="274255"/>
                </a:solidFill>
                <a:latin typeface="DaxlinePro-Regular" panose="02000503060000020004" pitchFamily="2" charset="0"/>
              </a:rPr>
              <a:t>Участвуют школьники </a:t>
            </a:r>
            <a:r>
              <a:rPr lang="ru-RU" sz="7200" dirty="0">
                <a:solidFill>
                  <a:srgbClr val="274255"/>
                </a:solidFill>
                <a:latin typeface="DaxlinePro-Bold" panose="02000503060000020004" pitchFamily="2" charset="0"/>
              </a:rPr>
              <a:t>9-11 классов</a:t>
            </a:r>
            <a:br>
              <a:rPr lang="ru-RU" dirty="0">
                <a:solidFill>
                  <a:srgbClr val="274255"/>
                </a:solidFill>
              </a:rPr>
            </a:br>
            <a:endParaRPr lang="ru-RU" dirty="0">
              <a:solidFill>
                <a:srgbClr val="274255"/>
              </a:solidFill>
            </a:endParaRPr>
          </a:p>
        </p:txBody>
      </p:sp>
      <p:pic>
        <p:nvPicPr>
          <p:cNvPr id="1026" name="Picture 2" descr="https://sun9-58.userapi.com/impg/UvSAp_s7q1VMsq67oFq5O95-qQq-foPW_DFTqw/0s3A65xND8U.jpg?size=2560x1707&amp;quality=95&amp;sign=3575ed6ae6416cd9612f625c55c5ec88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t="2" r="21634" b="315"/>
          <a:stretch/>
        </p:blipFill>
        <p:spPr bwMode="auto">
          <a:xfrm>
            <a:off x="7350888" y="720851"/>
            <a:ext cx="4411537" cy="508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E027C0F6-D870-474D-8A73-4875A54B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8" y="461838"/>
            <a:ext cx="11153173" cy="973423"/>
          </a:xfrm>
        </p:spPr>
        <p:txBody>
          <a:bodyPr>
            <a:normAutofit/>
          </a:bodyPr>
          <a:lstStyle/>
          <a:p>
            <a:pPr>
              <a:buSzPts val="3200"/>
            </a:pPr>
            <a:r>
              <a:rPr lang="ru-RU" b="1" dirty="0">
                <a:solidFill>
                  <a:srgbClr val="FABC4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Региональный этап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C2B378-8E53-44A1-8DE1-A365A47FB6A8}"/>
              </a:ext>
            </a:extLst>
          </p:cNvPr>
          <p:cNvSpPr/>
          <p:nvPr/>
        </p:nvSpPr>
        <p:spPr>
          <a:xfrm>
            <a:off x="970229" y="4046714"/>
            <a:ext cx="5950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20" dirty="0">
                <a:solidFill>
                  <a:srgbClr val="274255"/>
                </a:solidFill>
                <a:latin typeface="DaxlinePro-Regular" panose="02000503060000020004" pitchFamily="2" charset="0"/>
              </a:rPr>
              <a:t>Большинство предметов проходят в </a:t>
            </a:r>
            <a:r>
              <a:rPr lang="ru-RU" spc="-20" dirty="0">
                <a:solidFill>
                  <a:srgbClr val="274255"/>
                </a:solidFill>
                <a:latin typeface="DaxlinePro-Bold" panose="02000503060000020004" pitchFamily="2" charset="0"/>
              </a:rPr>
              <a:t>несколько туров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97A17E6-1E61-49E1-8A32-CC92FFA31C03}"/>
              </a:ext>
            </a:extLst>
          </p:cNvPr>
          <p:cNvSpPr/>
          <p:nvPr/>
        </p:nvSpPr>
        <p:spPr>
          <a:xfrm>
            <a:off x="958171" y="4879352"/>
            <a:ext cx="5434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Некоторые вузы предоставляют небольшие </a:t>
            </a: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льготы за диплом призера или победителя РЭ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в 11 классе</a:t>
            </a:r>
            <a:endParaRPr lang="ru-RU" dirty="0">
              <a:solidFill>
                <a:srgbClr val="274255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80FA2CA-DC84-4477-80C8-B3E878A530F1}"/>
              </a:ext>
            </a:extLst>
          </p:cNvPr>
          <p:cNvSpPr/>
          <p:nvPr/>
        </p:nvSpPr>
        <p:spPr>
          <a:xfrm>
            <a:off x="970229" y="2776175"/>
            <a:ext cx="5950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Можно в 8 классе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(или даже в 7!) участвовать за 9, если уверен в своих силах, а школьный и муниципальный этапы писал тоже </a:t>
            </a: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за 9 класс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. </a:t>
            </a:r>
            <a:endParaRPr lang="ru-RU" dirty="0">
              <a:solidFill>
                <a:srgbClr val="274255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01C1F47-A1DA-4B48-87FE-F13014CE9B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1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BEA7EC-A299-4899-9C91-2EF0945BD73F}"/>
              </a:ext>
            </a:extLst>
          </p:cNvPr>
          <p:cNvSpPr/>
          <p:nvPr/>
        </p:nvSpPr>
        <p:spPr>
          <a:xfrm flipH="1">
            <a:off x="453002" y="4237455"/>
            <a:ext cx="4353885" cy="1428315"/>
          </a:xfrm>
          <a:prstGeom prst="rect">
            <a:avLst/>
          </a:prstGeom>
          <a:solidFill>
            <a:srgbClr val="4BAD3E">
              <a:alpha val="10000"/>
            </a:srgbClr>
          </a:solidFill>
          <a:ln w="28575">
            <a:solidFill>
              <a:srgbClr val="4BA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533AB3-142F-4D6D-9E21-8940512FDBC6}"/>
              </a:ext>
            </a:extLst>
          </p:cNvPr>
          <p:cNvSpPr/>
          <p:nvPr/>
        </p:nvSpPr>
        <p:spPr>
          <a:xfrm flipH="1">
            <a:off x="453001" y="1953825"/>
            <a:ext cx="4353887" cy="2056113"/>
          </a:xfrm>
          <a:prstGeom prst="rect">
            <a:avLst/>
          </a:prstGeom>
          <a:solidFill>
            <a:srgbClr val="3EA6DD">
              <a:alpha val="10000"/>
            </a:srgbClr>
          </a:solidFill>
          <a:ln w="28575">
            <a:solidFill>
              <a:srgbClr val="3E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FF4B3FB-A9F5-4F6F-9BF6-559970A25A96}"/>
              </a:ext>
            </a:extLst>
          </p:cNvPr>
          <p:cNvSpPr/>
          <p:nvPr/>
        </p:nvSpPr>
        <p:spPr>
          <a:xfrm>
            <a:off x="-1" y="80010"/>
            <a:ext cx="12192000" cy="1512075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EA6DD"/>
              </a:solidFill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AA84D940-7B94-45AC-8EDB-EE81E7277AFC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chemeClr val="bg1"/>
                </a:solidFill>
                <a:latin typeface="DaxlinePro-Bold" panose="02000503060000020004" pitchFamily="2" charset="0"/>
              </a:rPr>
              <a:t>Цель достигнута – заключительный этап</a:t>
            </a:r>
            <a:endParaRPr lang="ru-RU" b="1" dirty="0">
              <a:solidFill>
                <a:schemeClr val="bg1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9EB5E0-93B8-4C57-BC31-503CAAB878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F50F987-4376-4AB0-B42E-A8E02226A21F}"/>
              </a:ext>
            </a:extLst>
          </p:cNvPr>
          <p:cNvSpPr/>
          <p:nvPr/>
        </p:nvSpPr>
        <p:spPr>
          <a:xfrm>
            <a:off x="579771" y="2138508"/>
            <a:ext cx="4137427" cy="167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Самый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 престижный, самый сложный и самый</a:t>
            </a:r>
            <a:r>
              <a:rPr lang="en-US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интересный</a:t>
            </a:r>
            <a:r>
              <a:rPr lang="en-US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этап среди всех интеллектуальных состязаний!</a:t>
            </a:r>
            <a:r>
              <a:rPr lang="en-US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Именно его обычно называют</a:t>
            </a:r>
            <a:r>
              <a:rPr lang="ru-RU" b="1" dirty="0">
                <a:solidFill>
                  <a:srgbClr val="274255"/>
                </a:solidFill>
                <a:latin typeface="DaxlinePro-Bold" panose="02000503060000020004" pitchFamily="2" charset="0"/>
              </a:rPr>
              <a:t> </a:t>
            </a:r>
            <a:r>
              <a:rPr lang="ru-RU" b="1" dirty="0" err="1">
                <a:solidFill>
                  <a:srgbClr val="274255"/>
                </a:solidFill>
                <a:latin typeface="DaxlinePro-Bold" panose="02000503060000020004" pitchFamily="2" charset="0"/>
              </a:rPr>
              <a:t>всероссом</a:t>
            </a:r>
            <a:r>
              <a:rPr lang="ru-RU" b="1" dirty="0">
                <a:solidFill>
                  <a:srgbClr val="274255"/>
                </a:solidFill>
                <a:latin typeface="DaxlinePro-Bold" panose="02000503060000020004" pitchFamily="2" charset="0"/>
              </a:rPr>
              <a:t>.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B4D3F18-512D-4BAF-9642-19396454CF1B}"/>
              </a:ext>
            </a:extLst>
          </p:cNvPr>
          <p:cNvSpPr/>
          <p:nvPr/>
        </p:nvSpPr>
        <p:spPr>
          <a:xfrm>
            <a:off x="579770" y="4434088"/>
            <a:ext cx="4019123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Для участия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в заключительном этапе нужно набрать </a:t>
            </a: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проходной балл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. Он един для</a:t>
            </a:r>
            <a:r>
              <a:rPr lang="en-US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всех регионов.</a:t>
            </a:r>
          </a:p>
        </p:txBody>
      </p:sp>
      <p:pic>
        <p:nvPicPr>
          <p:cNvPr id="10" name="Picture 2" descr="https://sun9-14.userapi.com/impg/WpCpQBvJWTQ5CpFMcUtToCaIiRddUxAslmv9gg/5h8cUTk0V_I.jpg?size=2560x1712&amp;quality=95&amp;sign=e7549f88eb38448928e7980fe2a0d093&amp;type=album">
            <a:extLst>
              <a:ext uri="{FF2B5EF4-FFF2-40B4-BE49-F238E27FC236}">
                <a16:creationId xmlns:a16="http://schemas.microsoft.com/office/drawing/2014/main" id="{992EF176-A899-4380-BD6B-65E85C943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6299" r="175" b="13336"/>
          <a:stretch/>
        </p:blipFill>
        <p:spPr bwMode="auto">
          <a:xfrm>
            <a:off x="5033394" y="1953827"/>
            <a:ext cx="6705604" cy="37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0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6E8EE2-45CB-4D36-8C62-07F62E85BBFD}"/>
              </a:ext>
            </a:extLst>
          </p:cNvPr>
          <p:cNvSpPr/>
          <p:nvPr/>
        </p:nvSpPr>
        <p:spPr>
          <a:xfrm flipH="1">
            <a:off x="453001" y="4371678"/>
            <a:ext cx="4353885" cy="1294092"/>
          </a:xfrm>
          <a:prstGeom prst="rect">
            <a:avLst/>
          </a:prstGeom>
          <a:solidFill>
            <a:srgbClr val="274255">
              <a:alpha val="5000"/>
            </a:srgbClr>
          </a:solidFill>
          <a:ln w="28575">
            <a:solidFill>
              <a:srgbClr val="274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679A74B-1CB5-4422-B7E4-34153E82764C}"/>
              </a:ext>
            </a:extLst>
          </p:cNvPr>
          <p:cNvSpPr/>
          <p:nvPr/>
        </p:nvSpPr>
        <p:spPr>
          <a:xfrm flipH="1">
            <a:off x="453000" y="1953825"/>
            <a:ext cx="4353887" cy="2181947"/>
          </a:xfrm>
          <a:prstGeom prst="rect">
            <a:avLst/>
          </a:prstGeom>
          <a:solidFill>
            <a:srgbClr val="FABC45">
              <a:alpha val="10000"/>
            </a:srgbClr>
          </a:solidFill>
          <a:ln w="28575">
            <a:solidFill>
              <a:srgbClr val="FAB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FF4B3FB-A9F5-4F6F-9BF6-559970A25A96}"/>
              </a:ext>
            </a:extLst>
          </p:cNvPr>
          <p:cNvSpPr/>
          <p:nvPr/>
        </p:nvSpPr>
        <p:spPr>
          <a:xfrm>
            <a:off x="-1" y="80010"/>
            <a:ext cx="12192000" cy="1512075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EA6DD"/>
              </a:solidFill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AA84D940-7B94-45AC-8EDB-EE81E7277AFC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chemeClr val="bg1"/>
                </a:solidFill>
                <a:latin typeface="DaxlinePro-Bold" panose="02000503060000020004" pitchFamily="2" charset="0"/>
              </a:rPr>
              <a:t>Цель достигнута – заключительный этап</a:t>
            </a:r>
            <a:endParaRPr lang="ru-RU" b="1" dirty="0">
              <a:solidFill>
                <a:schemeClr val="bg1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9EB5E0-93B8-4C57-BC31-503CAAB878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8CABE0-92DC-4A91-8E40-B2F45E89AA5D}"/>
              </a:ext>
            </a:extLst>
          </p:cNvPr>
          <p:cNvSpPr/>
          <p:nvPr/>
        </p:nvSpPr>
        <p:spPr>
          <a:xfrm>
            <a:off x="579771" y="2373159"/>
            <a:ext cx="4210343" cy="1355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dirty="0" err="1">
                <a:solidFill>
                  <a:srgbClr val="274255"/>
                </a:solidFill>
                <a:latin typeface="DaxlinePro-Bold" panose="02000503060000020004" pitchFamily="2" charset="0"/>
              </a:rPr>
              <a:t>Всеросс</a:t>
            </a: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 участники ценят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еще</a:t>
            </a:r>
            <a:b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и за неповторимую атмосферу: </a:t>
            </a:r>
            <a:r>
              <a:rPr lang="ru-RU" spc="-30" dirty="0">
                <a:solidFill>
                  <a:srgbClr val="274255"/>
                </a:solidFill>
                <a:latin typeface="DaxlinePro-Regular" panose="02000503060000020004" pitchFamily="2" charset="0"/>
              </a:rPr>
              <a:t>возможность посетить новый город</a:t>
            </a:r>
            <a:r>
              <a:rPr lang="en-US" spc="-3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spc="-30" dirty="0">
                <a:solidFill>
                  <a:srgbClr val="274255"/>
                </a:solidFill>
                <a:latin typeface="DaxlinePro-Regular" panose="02000503060000020004" pitchFamily="2" charset="0"/>
              </a:rPr>
              <a:t>и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пообщаться с единомышленниками.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2AC08B-C0FE-4DF4-B7D1-3FACCAC81BE6}"/>
              </a:ext>
            </a:extLst>
          </p:cNvPr>
          <p:cNvSpPr/>
          <p:nvPr/>
        </p:nvSpPr>
        <p:spPr>
          <a:xfrm>
            <a:off x="579771" y="4656766"/>
            <a:ext cx="4210343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Финалы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проходят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 в разных </a:t>
            </a:r>
            <a:r>
              <a:rPr lang="ru-RU" spc="-30" dirty="0">
                <a:solidFill>
                  <a:srgbClr val="274255"/>
                </a:solidFill>
                <a:latin typeface="DaxlinePro-Regular" panose="02000503060000020004" pitchFamily="2" charset="0"/>
              </a:rPr>
              <a:t>российских городах </a:t>
            </a:r>
            <a:r>
              <a:rPr lang="ru-RU" spc="-30" dirty="0">
                <a:solidFill>
                  <a:srgbClr val="274255"/>
                </a:solidFill>
                <a:latin typeface="DaxlinePro-Bold" panose="02000503060000020004" pitchFamily="2" charset="0"/>
              </a:rPr>
              <a:t>в марте и апреле</a:t>
            </a:r>
            <a:r>
              <a:rPr lang="ru-RU" spc="-30" dirty="0">
                <a:solidFill>
                  <a:srgbClr val="274255"/>
                </a:solidFill>
                <a:latin typeface="DaxlinePro-Regular" panose="02000503060000020004" pitchFamily="2" charset="0"/>
              </a:rPr>
              <a:t>.</a:t>
            </a:r>
          </a:p>
        </p:txBody>
      </p:sp>
      <p:pic>
        <p:nvPicPr>
          <p:cNvPr id="19" name="Picture 2" descr="https://sun9-14.userapi.com/impg/WpCpQBvJWTQ5CpFMcUtToCaIiRddUxAslmv9gg/5h8cUTk0V_I.jpg?size=2560x1712&amp;quality=95&amp;sign=e7549f88eb38448928e7980fe2a0d093&amp;type=album">
            <a:extLst>
              <a:ext uri="{FF2B5EF4-FFF2-40B4-BE49-F238E27FC236}">
                <a16:creationId xmlns:a16="http://schemas.microsoft.com/office/drawing/2014/main" id="{945DC9B4-881D-49F2-ABB2-B1CE526B6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6299" r="175" b="13336"/>
          <a:stretch/>
        </p:blipFill>
        <p:spPr bwMode="auto">
          <a:xfrm>
            <a:off x="5033394" y="1953827"/>
            <a:ext cx="6705604" cy="37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72.userapi.com/impg/XkAcHii_hPw5kX2wMbIN1QGbvWUOFbswiMvQpg/jqba0epysbk.jpg?size=2560x1707&amp;quality=95&amp;sign=daf09aca971ebf68d10952ba6939e1d0&amp;type=album">
            <a:extLst>
              <a:ext uri="{FF2B5EF4-FFF2-40B4-BE49-F238E27FC236}">
                <a16:creationId xmlns:a16="http://schemas.microsoft.com/office/drawing/2014/main" id="{F55FE63A-6F1A-4AA4-9E99-78B46B3AD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5979"/>
          <a:stretch/>
        </p:blipFill>
        <p:spPr bwMode="auto">
          <a:xfrm>
            <a:off x="5033393" y="1953825"/>
            <a:ext cx="6705605" cy="371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19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7896EC-3498-42DD-BFF3-D4302A40C64F}"/>
              </a:ext>
            </a:extLst>
          </p:cNvPr>
          <p:cNvSpPr/>
          <p:nvPr/>
        </p:nvSpPr>
        <p:spPr>
          <a:xfrm>
            <a:off x="0" y="1"/>
            <a:ext cx="6096000" cy="6873966"/>
          </a:xfrm>
          <a:prstGeom prst="rect">
            <a:avLst/>
          </a:prstGeom>
          <a:solidFill>
            <a:srgbClr val="F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EA6DD"/>
              </a:solidFill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9D4A8CF8-520D-48A6-9A00-2E0BA5B41A93}"/>
              </a:ext>
            </a:extLst>
          </p:cNvPr>
          <p:cNvSpPr txBox="1">
            <a:spLocks/>
          </p:cNvSpPr>
          <p:nvPr/>
        </p:nvSpPr>
        <p:spPr>
          <a:xfrm>
            <a:off x="434533" y="525674"/>
            <a:ext cx="5349579" cy="307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3200"/>
              <a:tabLst>
                <a:tab pos="4479925" algn="l"/>
                <a:tab pos="4757738" algn="l"/>
              </a:tabLst>
            </a:pPr>
            <a:r>
              <a:rPr lang="ru-RU" sz="4800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Новый уровень:</a:t>
            </a:r>
            <a:b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международные</a:t>
            </a:r>
            <a:b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олимпиады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628062-4BF5-46C8-A315-4154C16F7B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EA4A41-1D91-4CC3-A75C-22E4BB0C2A8F}"/>
              </a:ext>
            </a:extLst>
          </p:cNvPr>
          <p:cNvSpPr/>
          <p:nvPr/>
        </p:nvSpPr>
        <p:spPr>
          <a:xfrm>
            <a:off x="475514" y="4369289"/>
            <a:ext cx="5267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На международные олимпиады проходят ребята, показавшие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лучшие результаты на российских соревнованиях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и прошедшие дополнительный отбор.</a:t>
            </a:r>
            <a:endParaRPr lang="ru-RU" sz="2000" dirty="0">
              <a:solidFill>
                <a:srgbClr val="274255"/>
              </a:solidFill>
            </a:endParaRPr>
          </a:p>
        </p:txBody>
      </p:sp>
      <p:pic>
        <p:nvPicPr>
          <p:cNvPr id="1026" name="Picture 2" descr="https://sun9-48.userapi.com/impg/C_S5GSpj14XbBdkOz6Rv73Ac2BlcNscivvFmxQ/HlXgQUFEs8s.jpg?size=2560x1707&amp;quality=95&amp;sign=d931151da07cf3e307207dec07a28f50&amp;type=album">
            <a:extLst>
              <a:ext uri="{FF2B5EF4-FFF2-40B4-BE49-F238E27FC236}">
                <a16:creationId xmlns:a16="http://schemas.microsoft.com/office/drawing/2014/main" id="{ADE86782-E444-4A99-A4F5-034372E7F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t="233" r="20196" b="-233"/>
          <a:stretch/>
        </p:blipFill>
        <p:spPr bwMode="auto">
          <a:xfrm>
            <a:off x="6096000" y="15967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1.userapi.com/impg/AaUNPH_GHQHu9H7s7zPgSCrTxjHmtqC8OqpVnA/fIOsKIOMCwE.jpg?size=1440x2160&amp;quality=95&amp;sign=04c9dcb38f907d4c4864b0c40c545556&amp;type=album">
            <a:extLst>
              <a:ext uri="{FF2B5EF4-FFF2-40B4-BE49-F238E27FC236}">
                <a16:creationId xmlns:a16="http://schemas.microsoft.com/office/drawing/2014/main" id="{3621C4D9-D60D-4C7A-BDCA-6D9BCB267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2819" r="337" b="22508"/>
          <a:stretch/>
        </p:blipFill>
        <p:spPr bwMode="auto">
          <a:xfrm>
            <a:off x="6068393" y="-15967"/>
            <a:ext cx="6151214" cy="68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E106AF-5D88-4D70-8A3C-57ACB9E1629C}"/>
              </a:ext>
            </a:extLst>
          </p:cNvPr>
          <p:cNvSpPr/>
          <p:nvPr/>
        </p:nvSpPr>
        <p:spPr>
          <a:xfrm>
            <a:off x="6277984" y="6129904"/>
            <a:ext cx="5156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Российская сборная</a:t>
            </a:r>
            <a:br>
              <a:rPr lang="en-US" sz="1600" dirty="0">
                <a:solidFill>
                  <a:schemeClr val="bg1"/>
                </a:solidFill>
                <a:latin typeface="DaxlinePro-Regular" panose="02000503060000020004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на</a:t>
            </a:r>
            <a:r>
              <a:rPr lang="en-US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международной олимпиаде по экономике</a:t>
            </a:r>
          </a:p>
        </p:txBody>
      </p:sp>
    </p:spTree>
    <p:extLst>
      <p:ext uri="{BB962C8B-B14F-4D97-AF65-F5344CB8AC3E}">
        <p14:creationId xmlns:p14="http://schemas.microsoft.com/office/powerpoint/2010/main" val="852350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41.userapi.com/impg/SAJXmnYiy3RFnStXHexFpZ6cglkmS-LyshUCxQ/7YvbSl0Y47s.jpg?size=1280x960&amp;quality=95&amp;sign=3d02df571b3c0e712f152eef728ac53c&amp;type=album">
            <a:extLst>
              <a:ext uri="{FF2B5EF4-FFF2-40B4-BE49-F238E27FC236}">
                <a16:creationId xmlns:a16="http://schemas.microsoft.com/office/drawing/2014/main" id="{1F5A931B-C54E-4AC3-8816-B9D47AA9F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8" b="18449"/>
          <a:stretch/>
        </p:blipFill>
        <p:spPr bwMode="auto">
          <a:xfrm>
            <a:off x="0" y="-144463"/>
            <a:ext cx="12192000" cy="592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02F03E-930F-4211-9581-1E201FD96EF7}"/>
              </a:ext>
            </a:extLst>
          </p:cNvPr>
          <p:cNvSpPr/>
          <p:nvPr/>
        </p:nvSpPr>
        <p:spPr>
          <a:xfrm>
            <a:off x="0" y="5704169"/>
            <a:ext cx="12192000" cy="1145893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EA6D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667" y="5977522"/>
            <a:ext cx="11440666" cy="6724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DaxlinePro-Regular" panose="02000503060000020004" pitchFamily="2" charset="0"/>
              </a:rPr>
              <a:t>В  подготовке школьников принимают участие </a:t>
            </a:r>
            <a:r>
              <a:rPr lang="ru-RU" sz="2000" dirty="0" err="1">
                <a:solidFill>
                  <a:schemeClr val="bg1"/>
                </a:solidFill>
                <a:latin typeface="DaxlinePro-Bold" panose="02000503060000020004" pitchFamily="2" charset="0"/>
              </a:rPr>
              <a:t>ведущиие</a:t>
            </a:r>
            <a: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  <a:t> олимпиадные тренеры и вузы</a:t>
            </a:r>
            <a:r>
              <a:rPr lang="ru-RU" sz="2000" b="1" dirty="0">
                <a:solidFill>
                  <a:schemeClr val="bg1"/>
                </a:solidFill>
                <a:latin typeface="DaxlinePro-Regular" panose="02000503060000020004" pitchFamily="2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DaxlinePro-Regular" panose="02000503060000020004" pitchFamily="2" charset="0"/>
              </a:rPr>
              <a:t> </a:t>
            </a:r>
            <a:endParaRPr lang="ru-RU" sz="2000" dirty="0">
              <a:solidFill>
                <a:schemeClr val="bg1"/>
              </a:solidFill>
              <a:latin typeface="DaxlinePro-Regular" panose="02000503060000020004" pitchFamily="2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DaxlinePro-Regular" panose="02000503060000020004" pitchFamily="2" charset="0"/>
            </a:endParaRPr>
          </a:p>
        </p:txBody>
      </p:sp>
      <p:sp>
        <p:nvSpPr>
          <p:cNvPr id="4" name="AutoShape 2" descr="https://cdnn21.img.ria.ru/images/07e7/07/0a/1883385190_0:0:1280:957_1440x900_80_0_1_c3ed5790da7ecea533ee0bad124849fb.jpg.webp?source-sid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cdnn21.img.ria.ru/images/07e7/07/0a/1883385190_0:0:1280:957_1440x900_80_0_1_c3ed5790da7ecea533ee0bad124849fb.jpg.webp?source-sid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cdnn21.img.ria.ru/images/07e7/07/0a/1883385190_0:0:1280:957_1440x900_80_0_1_c3ed5790da7ecea533ee0bad124849fb.jpg.webp?source-sid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414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7896EC-3498-42DD-BFF3-D4302A40C64F}"/>
              </a:ext>
            </a:extLst>
          </p:cNvPr>
          <p:cNvSpPr/>
          <p:nvPr/>
        </p:nvSpPr>
        <p:spPr>
          <a:xfrm>
            <a:off x="0" y="1"/>
            <a:ext cx="6096000" cy="6873966"/>
          </a:xfrm>
          <a:prstGeom prst="rect">
            <a:avLst/>
          </a:prstGeom>
          <a:solidFill>
            <a:srgbClr val="4B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EA6DD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B39594-A7DE-4FB7-B9CF-1DE6624B2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7044" y="4542063"/>
            <a:ext cx="1274424" cy="17902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628062-4BF5-46C8-A315-4154C16F7B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3D1666A8-F562-4C83-9224-1187E5628948}"/>
              </a:ext>
            </a:extLst>
          </p:cNvPr>
          <p:cNvSpPr txBox="1">
            <a:spLocks/>
          </p:cNvSpPr>
          <p:nvPr/>
        </p:nvSpPr>
        <p:spPr>
          <a:xfrm>
            <a:off x="434533" y="525674"/>
            <a:ext cx="5226935" cy="403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3200"/>
            </a:pPr>
            <a:r>
              <a:rPr lang="ru-RU" b="1" spc="-110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Еще больше возможностей</a:t>
            </a:r>
            <a:r>
              <a:rPr lang="ru-RU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:</a:t>
            </a:r>
            <a:br>
              <a:rPr lang="ru-RU" sz="4800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перечневые олимпиады</a:t>
            </a:r>
            <a:endParaRPr lang="ru-RU" sz="4800" b="1" dirty="0">
              <a:solidFill>
                <a:schemeClr val="bg1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030" name="Picture 6" descr="https://sun9-34.userapi.com/impf/c855424/v855424718/751b5/44THN2Ber6E.jpg?size=2560x1634&amp;quality=96&amp;sign=433e00eb8ecac0ff41a85bd22a02d593&amp;type=album">
            <a:extLst>
              <a:ext uri="{FF2B5EF4-FFF2-40B4-BE49-F238E27FC236}">
                <a16:creationId xmlns:a16="http://schemas.microsoft.com/office/drawing/2014/main" id="{EF86813A-7A62-4EDF-AE44-AE8E00436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7732" r="21658"/>
          <a:stretch/>
        </p:blipFill>
        <p:spPr bwMode="auto">
          <a:xfrm>
            <a:off x="6096000" y="0"/>
            <a:ext cx="6096000" cy="687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52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6CE5FBB-B11C-4398-BCF8-CFE778372826}"/>
              </a:ext>
            </a:extLst>
          </p:cNvPr>
          <p:cNvSpPr/>
          <p:nvPr/>
        </p:nvSpPr>
        <p:spPr>
          <a:xfrm>
            <a:off x="-1" y="80010"/>
            <a:ext cx="12192000" cy="1823599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EA6DD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D4964EC-1DB1-4725-B7BE-9ECEDFB22AA9}"/>
              </a:ext>
            </a:extLst>
          </p:cNvPr>
          <p:cNvSpPr/>
          <p:nvPr/>
        </p:nvSpPr>
        <p:spPr>
          <a:xfrm flipH="1">
            <a:off x="773440" y="3728444"/>
            <a:ext cx="8075336" cy="592824"/>
          </a:xfrm>
          <a:prstGeom prst="rect">
            <a:avLst/>
          </a:prstGeom>
          <a:solidFill>
            <a:srgbClr val="4BAD3E">
              <a:alpha val="1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6A6B61A-2C25-4DD0-A159-3F5ABAAADA75}"/>
              </a:ext>
            </a:extLst>
          </p:cNvPr>
          <p:cNvSpPr/>
          <p:nvPr/>
        </p:nvSpPr>
        <p:spPr>
          <a:xfrm flipH="1">
            <a:off x="773440" y="3040139"/>
            <a:ext cx="8075336" cy="592824"/>
          </a:xfrm>
          <a:prstGeom prst="rect">
            <a:avLst/>
          </a:prstGeom>
          <a:solidFill>
            <a:srgbClr val="3EA6DD">
              <a:alpha val="1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911C848-9342-4EEA-8642-61AE94EAC4FC}"/>
              </a:ext>
            </a:extLst>
          </p:cNvPr>
          <p:cNvSpPr/>
          <p:nvPr/>
        </p:nvSpPr>
        <p:spPr>
          <a:xfrm flipH="1">
            <a:off x="764330" y="4416749"/>
            <a:ext cx="8075336" cy="592824"/>
          </a:xfrm>
          <a:prstGeom prst="rect">
            <a:avLst/>
          </a:prstGeom>
          <a:solidFill>
            <a:srgbClr val="FABC45">
              <a:alpha val="1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66C5CEE-6E76-49D8-91F0-9C98280CB3CE}"/>
              </a:ext>
            </a:extLst>
          </p:cNvPr>
          <p:cNvSpPr/>
          <p:nvPr/>
        </p:nvSpPr>
        <p:spPr>
          <a:xfrm flipH="1">
            <a:off x="773440" y="5108210"/>
            <a:ext cx="8075336" cy="702267"/>
          </a:xfrm>
          <a:prstGeom prst="rect">
            <a:avLst/>
          </a:prstGeom>
          <a:solidFill>
            <a:srgbClr val="274255">
              <a:alpha val="1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4946" y="5145529"/>
            <a:ext cx="7392324" cy="686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Чтобы получить наибольшее количество льгот,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нужно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выиграть диплом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за 11 класс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5ADF98-FF26-41D0-A6E7-9FEE17EDF08D}"/>
              </a:ext>
            </a:extLst>
          </p:cNvPr>
          <p:cNvSpPr/>
          <p:nvPr/>
        </p:nvSpPr>
        <p:spPr>
          <a:xfrm>
            <a:off x="527763" y="2128034"/>
            <a:ext cx="1115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74255"/>
                </a:solidFill>
                <a:latin typeface="DaxlinePro-Bold" panose="02000503060000020004" pitchFamily="2" charset="0"/>
              </a:rPr>
              <a:t>Организаторы </a:t>
            </a:r>
            <a:r>
              <a:rPr lang="ru-RU" sz="2400" spc="-80" dirty="0">
                <a:solidFill>
                  <a:srgbClr val="274255"/>
                </a:solidFill>
                <a:latin typeface="DaxlinePro-Regular" panose="02000503060000020004" pitchFamily="2" charset="0"/>
              </a:rPr>
              <a:t>– топовые российские вузы (например, МГУ, НИУ ВШЭ, МГИМО)</a:t>
            </a:r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AAB947D9-A57B-4263-874E-883793710B14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1112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ru-RU" dirty="0">
                <a:solidFill>
                  <a:schemeClr val="bg1"/>
                </a:solidFill>
                <a:latin typeface="DaxlinePro-Regular" panose="02000503060000020004" pitchFamily="2" charset="0"/>
              </a:rPr>
              <a:t>Перечневыми называют олимпиады, </a:t>
            </a:r>
            <a:r>
              <a:rPr lang="ru-RU" b="1" dirty="0">
                <a:solidFill>
                  <a:schemeClr val="bg1"/>
                </a:solidFill>
                <a:latin typeface="DaxlinePro-Regular" panose="02000503060000020004" pitchFamily="2" charset="0"/>
              </a:rPr>
              <a:t>включенные в</a:t>
            </a:r>
            <a:br>
              <a:rPr lang="ru-RU" b="1" dirty="0">
                <a:solidFill>
                  <a:schemeClr val="bg1"/>
                </a:solidFill>
                <a:latin typeface="DaxlinePro-Regular" panose="02000503060000020004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</a:rPr>
              <a:t>Перечень Министерства науки и высшего образования РФ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CB0B5DC-B728-4600-856C-313E47F96E16}"/>
              </a:ext>
            </a:extLst>
          </p:cNvPr>
          <p:cNvSpPr/>
          <p:nvPr/>
        </p:nvSpPr>
        <p:spPr>
          <a:xfrm>
            <a:off x="1889713" y="3165847"/>
            <a:ext cx="5842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Делятся на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три уровня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и дают разные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льготы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D59EEA-5750-4D65-A502-6B60B7F9C875}"/>
              </a:ext>
            </a:extLst>
          </p:cNvPr>
          <p:cNvSpPr/>
          <p:nvPr/>
        </p:nvSpPr>
        <p:spPr>
          <a:xfrm>
            <a:off x="1039711" y="4544475"/>
            <a:ext cx="7542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Участие во всех официальных олимпиадах —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бесплатное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8779CDF-2C63-4E98-92E9-C10E16D1A90D}"/>
              </a:ext>
            </a:extLst>
          </p:cNvPr>
          <p:cNvSpPr/>
          <p:nvPr/>
        </p:nvSpPr>
        <p:spPr>
          <a:xfrm>
            <a:off x="2197167" y="3872748"/>
            <a:ext cx="5227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Всего в Перечне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более 80 соревнований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2CE95D-1230-434A-9943-2DFEA5DE85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C70B17-FED6-43B9-BC86-565CE7516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90" y="3911465"/>
            <a:ext cx="1826248" cy="1625222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D8AEEDE-0779-49D8-A488-09796A8CB4B6}"/>
              </a:ext>
            </a:extLst>
          </p:cNvPr>
          <p:cNvSpPr/>
          <p:nvPr/>
        </p:nvSpPr>
        <p:spPr>
          <a:xfrm>
            <a:off x="9141726" y="3026485"/>
            <a:ext cx="2437660" cy="2783992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Рисунок 26" descr="Изображение выглядит как Графика, Шрифт, черно-белый, белый&#10;&#10;Описание создано автоматически">
            <a:extLst>
              <a:ext uri="{FF2B5EF4-FFF2-40B4-BE49-F238E27FC236}">
                <a16:creationId xmlns:a16="http://schemas.microsoft.com/office/drawing/2014/main" id="{10C12AF0-D5AC-45CB-A692-1CF4A3CC4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75" y="3201526"/>
            <a:ext cx="2057162" cy="2057162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1BC6698-E6C6-430B-BA7B-51495348A84D}"/>
              </a:ext>
            </a:extLst>
          </p:cNvPr>
          <p:cNvSpPr/>
          <p:nvPr/>
        </p:nvSpPr>
        <p:spPr>
          <a:xfrm>
            <a:off x="9539622" y="5370132"/>
            <a:ext cx="1641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DaxlinePro-Bold" panose="02000503060000020004" pitchFamily="2" charset="0"/>
              </a:rPr>
              <a:t>rsr-olymp.r</a:t>
            </a:r>
            <a:r>
              <a:rPr lang="en-US" sz="2000" dirty="0">
                <a:solidFill>
                  <a:schemeClr val="bg1"/>
                </a:solidFill>
                <a:latin typeface="DaxlinePro-Bold" panose="02000503060000020004" pitchFamily="2" charset="0"/>
              </a:rPr>
              <a:t>u</a:t>
            </a:r>
            <a:endParaRPr lang="ru-RU" sz="2000" dirty="0">
              <a:solidFill>
                <a:schemeClr val="bg1"/>
              </a:solidFill>
              <a:latin typeface="DaxlinePro-Bold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51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Шрифт, снимок экрана, текст, Графика&#10;&#10;Описание создано автоматически">
            <a:extLst>
              <a:ext uri="{FF2B5EF4-FFF2-40B4-BE49-F238E27FC236}">
                <a16:creationId xmlns:a16="http://schemas.microsoft.com/office/drawing/2014/main" id="{513E3F67-7E53-45EC-9152-EC850F0F9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6"/>
          <a:stretch/>
        </p:blipFill>
        <p:spPr>
          <a:xfrm>
            <a:off x="4794959" y="4885627"/>
            <a:ext cx="2723442" cy="808631"/>
          </a:xfrm>
          <a:prstGeom prst="rect">
            <a:avLst/>
          </a:prstGeom>
        </p:spPr>
      </p:pic>
      <p:pic>
        <p:nvPicPr>
          <p:cNvPr id="1036" name="Picture 12" descr="https://olymp.msu.ru/layout/layout3/img/olymp-logo.png">
            <a:extLst>
              <a:ext uri="{FF2B5EF4-FFF2-40B4-BE49-F238E27FC236}">
                <a16:creationId xmlns:a16="http://schemas.microsoft.com/office/drawing/2014/main" id="{225344A0-4387-46D8-B295-65A503EE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61" y="1688895"/>
            <a:ext cx="1848552" cy="196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408" y="5879258"/>
            <a:ext cx="2850591" cy="3693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800" dirty="0">
                <a:latin typeface="DaxlinePro-Regular" panose="02000503060000020004" pitchFamily="2" charset="0"/>
              </a:rPr>
              <a:t>Олимпиада «Курчатов»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37FFC6FC-5154-4D2C-AB1B-722950C0394C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Некоторые перечневые олимпиады</a:t>
            </a:r>
            <a:endParaRPr lang="ru-RU" b="1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8FD992-5FBA-456A-97D3-582B24C1938E}"/>
              </a:ext>
            </a:extLst>
          </p:cNvPr>
          <p:cNvSpPr/>
          <p:nvPr/>
        </p:nvSpPr>
        <p:spPr>
          <a:xfrm>
            <a:off x="3977820" y="5879257"/>
            <a:ext cx="4306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DaxlinePro-Regular" panose="02000503060000020004" pitchFamily="2" charset="0"/>
              </a:rPr>
              <a:t>Московская олимпиада школьников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FB7D96-5633-4C5C-A1BE-7C330AAA8D84}"/>
              </a:ext>
            </a:extLst>
          </p:cNvPr>
          <p:cNvSpPr/>
          <p:nvPr/>
        </p:nvSpPr>
        <p:spPr>
          <a:xfrm>
            <a:off x="446888" y="3778818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DaxlinePro-Regular" panose="02000503060000020004" pitchFamily="2" charset="0"/>
              </a:rPr>
              <a:t>Олимпиада «Ломоносов»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E90A23-4DCE-44A0-BBAB-5EAF0DD67794}"/>
              </a:ext>
            </a:extLst>
          </p:cNvPr>
          <p:cNvSpPr/>
          <p:nvPr/>
        </p:nvSpPr>
        <p:spPr>
          <a:xfrm>
            <a:off x="8562444" y="3778818"/>
            <a:ext cx="2864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DaxlinePro-Regular" panose="02000503060000020004" pitchFamily="2" charset="0"/>
              </a:rPr>
              <a:t>Покори Воробьевы горы!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E2AEB22-C933-49AC-A1F9-BA0F4E231980}"/>
              </a:ext>
            </a:extLst>
          </p:cNvPr>
          <p:cNvSpPr/>
          <p:nvPr/>
        </p:nvSpPr>
        <p:spPr>
          <a:xfrm>
            <a:off x="8884775" y="5879257"/>
            <a:ext cx="2371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DaxlinePro-Regular" panose="02000503060000020004" pitchFamily="2" charset="0"/>
              </a:rPr>
              <a:t>Высшая проба</a:t>
            </a:r>
          </a:p>
        </p:txBody>
      </p:sp>
      <p:pic>
        <p:nvPicPr>
          <p:cNvPr id="1030" name="Picture 6" descr="Покори Воробьёвы горы!">
            <a:extLst>
              <a:ext uri="{FF2B5EF4-FFF2-40B4-BE49-F238E27FC236}">
                <a16:creationId xmlns:a16="http://schemas.microsoft.com/office/drawing/2014/main" id="{DD5756E9-E8E8-4871-BD67-7CA4FDB5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78" y="1961177"/>
            <a:ext cx="1681372" cy="16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Олимпиада &quot;Курчатов&quot; - первый шаг в науку будущего!, ГБОУ Школа № 949,  Москва">
            <a:extLst>
              <a:ext uri="{FF2B5EF4-FFF2-40B4-BE49-F238E27FC236}">
                <a16:creationId xmlns:a16="http://schemas.microsoft.com/office/drawing/2014/main" id="{689B49BE-1811-42DF-8C04-27266147F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9615" r="3635" b="12865"/>
          <a:stretch/>
        </p:blipFill>
        <p:spPr bwMode="auto">
          <a:xfrm>
            <a:off x="758577" y="4679610"/>
            <a:ext cx="2507227" cy="113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24D7C7-07D1-4FB3-9D0A-3C233A17047B}"/>
              </a:ext>
            </a:extLst>
          </p:cNvPr>
          <p:cNvSpPr/>
          <p:nvPr/>
        </p:nvSpPr>
        <p:spPr>
          <a:xfrm>
            <a:off x="4119650" y="3778818"/>
            <a:ext cx="371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DaxlinePro-Regular" panose="02000503060000020004" pitchFamily="2" charset="0"/>
              </a:rPr>
              <a:t>Турнир имени М.В. Ломоносова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2D56E2-BFEF-4149-AD06-1B6FC61DA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615" y="4377432"/>
            <a:ext cx="2507228" cy="144181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ка, черный, графический дизайн, Шрифт&#10;&#10;Описание создано автоматически">
            <a:extLst>
              <a:ext uri="{FF2B5EF4-FFF2-40B4-BE49-F238E27FC236}">
                <a16:creationId xmlns:a16="http://schemas.microsoft.com/office/drawing/2014/main" id="{0EB3045C-5EEA-4E40-92C8-68F1A87E58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79" y="2105759"/>
            <a:ext cx="4480242" cy="9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55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C6639B0-6089-4499-9105-78F4EFCCB58A}"/>
              </a:ext>
            </a:extLst>
          </p:cNvPr>
          <p:cNvSpPr/>
          <p:nvPr/>
        </p:nvSpPr>
        <p:spPr>
          <a:xfrm>
            <a:off x="0" y="80010"/>
            <a:ext cx="12192000" cy="6777990"/>
          </a:xfrm>
          <a:prstGeom prst="rect">
            <a:avLst/>
          </a:prstGeom>
          <a:solidFill>
            <a:srgbClr val="1C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158FBFE-DC58-459E-A258-5DC7A08DCC78}"/>
              </a:ext>
            </a:extLst>
          </p:cNvPr>
          <p:cNvSpPr/>
          <p:nvPr/>
        </p:nvSpPr>
        <p:spPr>
          <a:xfrm>
            <a:off x="8913036" y="2383583"/>
            <a:ext cx="2681411" cy="1743114"/>
          </a:xfrm>
          <a:prstGeom prst="rect">
            <a:avLst/>
          </a:prstGeom>
          <a:solidFill>
            <a:srgbClr val="26435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A118144-E313-4544-9D99-CC4FC8C67BEE}"/>
              </a:ext>
            </a:extLst>
          </p:cNvPr>
          <p:cNvSpPr/>
          <p:nvPr/>
        </p:nvSpPr>
        <p:spPr>
          <a:xfrm>
            <a:off x="8918448" y="2394090"/>
            <a:ext cx="2675999" cy="406476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93FAF46-E15C-4288-BF46-1FE46D5B0FE8}"/>
              </a:ext>
            </a:extLst>
          </p:cNvPr>
          <p:cNvSpPr/>
          <p:nvPr/>
        </p:nvSpPr>
        <p:spPr>
          <a:xfrm>
            <a:off x="3367371" y="2383583"/>
            <a:ext cx="2663306" cy="1743114"/>
          </a:xfrm>
          <a:prstGeom prst="rect">
            <a:avLst/>
          </a:prstGeom>
          <a:solidFill>
            <a:srgbClr val="4BAD3E">
              <a:alpha val="8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3AE2E85-CB5A-4206-833B-26081168DC2B}"/>
              </a:ext>
            </a:extLst>
          </p:cNvPr>
          <p:cNvSpPr/>
          <p:nvPr/>
        </p:nvSpPr>
        <p:spPr>
          <a:xfrm>
            <a:off x="6137947" y="2409657"/>
            <a:ext cx="2675999" cy="1717039"/>
          </a:xfrm>
          <a:prstGeom prst="rect">
            <a:avLst/>
          </a:prstGeom>
          <a:solidFill>
            <a:srgbClr val="FABC45">
              <a:alpha val="1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61D24F-7E8B-4969-98E6-DF9C5006878E}"/>
              </a:ext>
            </a:extLst>
          </p:cNvPr>
          <p:cNvSpPr/>
          <p:nvPr/>
        </p:nvSpPr>
        <p:spPr>
          <a:xfrm>
            <a:off x="560408" y="2394089"/>
            <a:ext cx="2708781" cy="1743114"/>
          </a:xfrm>
          <a:prstGeom prst="rect">
            <a:avLst/>
          </a:prstGeom>
          <a:solidFill>
            <a:srgbClr val="3EA6DD">
              <a:alpha val="1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260BC4-9B46-4887-B265-46CCE0B35CD6}"/>
              </a:ext>
            </a:extLst>
          </p:cNvPr>
          <p:cNvSpPr/>
          <p:nvPr/>
        </p:nvSpPr>
        <p:spPr>
          <a:xfrm>
            <a:off x="619338" y="4470860"/>
            <a:ext cx="27087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Получить интересный опыт, найти своё дело или поступить в вуз – все олимпиады разные и обязательно найдется та, что придется вам по душе!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68FC50-7FDD-47F6-97A6-488DEFD4D09E}"/>
              </a:ext>
            </a:extLst>
          </p:cNvPr>
          <p:cNvSpPr/>
          <p:nvPr/>
        </p:nvSpPr>
        <p:spPr>
          <a:xfrm>
            <a:off x="3537647" y="4662471"/>
            <a:ext cx="2528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Далеко не во всех состязаниях представлены все предметы школьной программы.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827445-87EB-4A79-BEC6-CB8C9DE0999E}"/>
              </a:ext>
            </a:extLst>
          </p:cNvPr>
          <p:cNvSpPr/>
          <p:nvPr/>
        </p:nvSpPr>
        <p:spPr>
          <a:xfrm>
            <a:off x="6173115" y="4663748"/>
            <a:ext cx="2528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Проверка фактических знаний, творчество, проектная деятельность или, может быть, командная работа.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B1A9EB-6326-4EFC-919C-AAE6910E787D}"/>
              </a:ext>
            </a:extLst>
          </p:cNvPr>
          <p:cNvSpPr/>
          <p:nvPr/>
        </p:nvSpPr>
        <p:spPr>
          <a:xfrm>
            <a:off x="6134634" y="2867139"/>
            <a:ext cx="268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ABC45"/>
                </a:solidFill>
                <a:latin typeface="DaxlinePro-Bold" panose="02000503060000020004" pitchFamily="2" charset="0"/>
              </a:rPr>
              <a:t>Поймите,</a:t>
            </a:r>
            <a:br>
              <a:rPr lang="ru-RU" b="1" dirty="0">
                <a:solidFill>
                  <a:srgbClr val="FABC45"/>
                </a:solidFill>
                <a:latin typeface="DaxlinePro-Bold" panose="02000503060000020004" pitchFamily="2" charset="0"/>
              </a:rPr>
            </a:br>
            <a:r>
              <a:rPr lang="ru-RU" b="1" dirty="0">
                <a:solidFill>
                  <a:srgbClr val="FABC45"/>
                </a:solidFill>
                <a:latin typeface="DaxlinePro-Bold" panose="02000503060000020004" pitchFamily="2" charset="0"/>
              </a:rPr>
              <a:t>что ближе</a:t>
            </a:r>
            <a:br>
              <a:rPr lang="ru-RU" b="1" dirty="0">
                <a:solidFill>
                  <a:srgbClr val="FABC45"/>
                </a:solidFill>
                <a:latin typeface="DaxlinePro-Bold" panose="02000503060000020004" pitchFamily="2" charset="0"/>
              </a:rPr>
            </a:br>
            <a:r>
              <a:rPr lang="ru-RU" b="1" dirty="0">
                <a:solidFill>
                  <a:srgbClr val="FABC45"/>
                </a:solidFill>
                <a:latin typeface="DaxlinePro-Bold" panose="02000503060000020004" pitchFamily="2" charset="0"/>
              </a:rPr>
              <a:t>лично вам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423EB2-9F8F-4E49-B52C-B2A334E1EB87}"/>
              </a:ext>
            </a:extLst>
          </p:cNvPr>
          <p:cNvSpPr/>
          <p:nvPr/>
        </p:nvSpPr>
        <p:spPr>
          <a:xfrm>
            <a:off x="3365634" y="2728640"/>
            <a:ext cx="2649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BAD3E"/>
                </a:solidFill>
                <a:latin typeface="DaxlinePro-Bold" panose="02000503060000020004" pitchFamily="2" charset="0"/>
              </a:rPr>
              <a:t>Определитесь</a:t>
            </a:r>
            <a:br>
              <a:rPr lang="ru-RU" b="1" dirty="0">
                <a:solidFill>
                  <a:srgbClr val="4BAD3E"/>
                </a:solidFill>
                <a:latin typeface="DaxlinePro-Bold" panose="02000503060000020004" pitchFamily="2" charset="0"/>
              </a:rPr>
            </a:br>
            <a:r>
              <a:rPr lang="ru-RU" b="1" dirty="0">
                <a:solidFill>
                  <a:srgbClr val="4BAD3E"/>
                </a:solidFill>
                <a:latin typeface="DaxlinePro-Bold" panose="02000503060000020004" pitchFamily="2" charset="0"/>
              </a:rPr>
              <a:t>с предметом или направлением олимпиады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981C24-EB76-4FB2-8F39-21AD4C22351F}"/>
              </a:ext>
            </a:extLst>
          </p:cNvPr>
          <p:cNvSpPr/>
          <p:nvPr/>
        </p:nvSpPr>
        <p:spPr>
          <a:xfrm>
            <a:off x="576566" y="2867140"/>
            <a:ext cx="2676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EA6DD"/>
                </a:solidFill>
                <a:latin typeface="DaxlinePro-Bold" panose="02000503060000020004" pitchFamily="2" charset="0"/>
              </a:rPr>
              <a:t>Подумайте, что для</a:t>
            </a:r>
            <a:br>
              <a:rPr lang="ru-RU" b="1" dirty="0">
                <a:solidFill>
                  <a:srgbClr val="3EA6DD"/>
                </a:solidFill>
                <a:latin typeface="DaxlinePro-Bold" panose="02000503060000020004" pitchFamily="2" charset="0"/>
              </a:rPr>
            </a:br>
            <a:r>
              <a:rPr lang="ru-RU" b="1" dirty="0">
                <a:solidFill>
                  <a:srgbClr val="3EA6DD"/>
                </a:solidFill>
                <a:latin typeface="DaxlinePro-Bold" panose="02000503060000020004" pitchFamily="2" charset="0"/>
              </a:rPr>
              <a:t>вас самое главное</a:t>
            </a:r>
            <a:br>
              <a:rPr lang="ru-RU" b="1" dirty="0">
                <a:solidFill>
                  <a:srgbClr val="3EA6DD"/>
                </a:solidFill>
                <a:latin typeface="DaxlinePro-Bold" panose="02000503060000020004" pitchFamily="2" charset="0"/>
              </a:rPr>
            </a:br>
            <a:r>
              <a:rPr lang="ru-RU" b="1" dirty="0">
                <a:solidFill>
                  <a:srgbClr val="3EA6DD"/>
                </a:solidFill>
                <a:latin typeface="DaxlinePro-Bold" panose="02000503060000020004" pitchFamily="2" charset="0"/>
              </a:rPr>
              <a:t>в олимпиадах</a:t>
            </a:r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FD117D8-2559-431A-92C2-236DB75EFECC}"/>
              </a:ext>
            </a:extLst>
          </p:cNvPr>
          <p:cNvSpPr/>
          <p:nvPr/>
        </p:nvSpPr>
        <p:spPr>
          <a:xfrm>
            <a:off x="584878" y="2394090"/>
            <a:ext cx="2675999" cy="4064769"/>
          </a:xfrm>
          <a:prstGeom prst="rect">
            <a:avLst/>
          </a:prstGeom>
          <a:noFill/>
          <a:ln w="28575">
            <a:solidFill>
              <a:srgbClr val="3E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91E8B3D-96D3-4960-8BCB-959F57AF0AC0}"/>
              </a:ext>
            </a:extLst>
          </p:cNvPr>
          <p:cNvSpPr/>
          <p:nvPr/>
        </p:nvSpPr>
        <p:spPr>
          <a:xfrm>
            <a:off x="3362735" y="2394090"/>
            <a:ext cx="2675999" cy="4064769"/>
          </a:xfrm>
          <a:prstGeom prst="rect">
            <a:avLst/>
          </a:prstGeom>
          <a:noFill/>
          <a:ln w="28575">
            <a:solidFill>
              <a:srgbClr val="4BA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98AC27A-E968-40A2-9248-C77B244E79E1}"/>
              </a:ext>
            </a:extLst>
          </p:cNvPr>
          <p:cNvSpPr/>
          <p:nvPr/>
        </p:nvSpPr>
        <p:spPr>
          <a:xfrm>
            <a:off x="6140592" y="2394090"/>
            <a:ext cx="2675999" cy="4064769"/>
          </a:xfrm>
          <a:prstGeom prst="rect">
            <a:avLst/>
          </a:prstGeom>
          <a:noFill/>
          <a:ln w="28575">
            <a:solidFill>
              <a:srgbClr val="FAB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C08B1937-396E-4604-8335-E7AA8E6D5B3F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chemeClr val="bg1"/>
                </a:solidFill>
                <a:latin typeface="DaxlinePro-Bold" panose="02000503060000020004" pitchFamily="2" charset="0"/>
              </a:rPr>
              <a:t>Как выбрать перечневую олимпиаду</a:t>
            </a:r>
            <a:endParaRPr lang="ru-RU" b="1" dirty="0">
              <a:solidFill>
                <a:schemeClr val="bg1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DC59E9-CAA3-4A10-9CFD-0F29C36A4057}"/>
              </a:ext>
            </a:extLst>
          </p:cNvPr>
          <p:cNvSpPr/>
          <p:nvPr/>
        </p:nvSpPr>
        <p:spPr>
          <a:xfrm>
            <a:off x="560408" y="1189039"/>
            <a:ext cx="34985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DaxlinePro-Light" panose="02000503040000020004" pitchFamily="2" charset="0"/>
              </a:rPr>
              <a:t>Краткая инструкция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81FE59-B6DC-4B69-9A12-752E1CC6C8E9}"/>
              </a:ext>
            </a:extLst>
          </p:cNvPr>
          <p:cNvSpPr/>
          <p:nvPr/>
        </p:nvSpPr>
        <p:spPr>
          <a:xfrm>
            <a:off x="8925711" y="4662471"/>
            <a:ext cx="2681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Стоит проверить, есть ли олимпиады, которые они проводят, в Перечне</a:t>
            </a:r>
            <a:b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DaxlinePro-Regular" panose="02000503060000020004" pitchFamily="2" charset="0"/>
              </a:rPr>
              <a:t>и какой уровень им присвоен. 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D53FE11-DD1E-4250-BFD4-22A9427C578C}"/>
              </a:ext>
            </a:extLst>
          </p:cNvPr>
          <p:cNvSpPr/>
          <p:nvPr/>
        </p:nvSpPr>
        <p:spPr>
          <a:xfrm>
            <a:off x="1634786" y="1615252"/>
            <a:ext cx="560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3EA6DD"/>
                </a:solidFill>
                <a:latin typeface="DaxlinePro-Black" panose="02000503070000020004" pitchFamily="2" charset="0"/>
              </a:rPr>
              <a:t>1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9CCAEB9-D90F-45D1-B8A5-68D4660F3B55}"/>
              </a:ext>
            </a:extLst>
          </p:cNvPr>
          <p:cNvSpPr/>
          <p:nvPr/>
        </p:nvSpPr>
        <p:spPr>
          <a:xfrm>
            <a:off x="4371427" y="1615252"/>
            <a:ext cx="560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4BAD3E"/>
                </a:solidFill>
                <a:latin typeface="DaxlinePro-Black" panose="02000503070000020004" pitchFamily="2" charset="0"/>
              </a:rPr>
              <a:t>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FC733A-4D17-4FBC-9856-0B71489E09BA}"/>
              </a:ext>
            </a:extLst>
          </p:cNvPr>
          <p:cNvSpPr/>
          <p:nvPr/>
        </p:nvSpPr>
        <p:spPr>
          <a:xfrm>
            <a:off x="7108068" y="1487996"/>
            <a:ext cx="560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FABC45"/>
                </a:solidFill>
                <a:latin typeface="DaxlinePro-Black" panose="02000503070000020004" pitchFamily="2" charset="0"/>
              </a:rPr>
              <a:t>3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53A0B2-CCF8-427C-853F-595AA7D2E111}"/>
              </a:ext>
            </a:extLst>
          </p:cNvPr>
          <p:cNvSpPr/>
          <p:nvPr/>
        </p:nvSpPr>
        <p:spPr>
          <a:xfrm>
            <a:off x="9844709" y="1468451"/>
            <a:ext cx="560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DaxlinePro-Black" panose="02000503070000020004" pitchFamily="2" charset="0"/>
              </a:rPr>
              <a:t>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B8F94D-365F-455B-A751-46E6FB06E59E}"/>
              </a:ext>
            </a:extLst>
          </p:cNvPr>
          <p:cNvSpPr/>
          <p:nvPr/>
        </p:nvSpPr>
        <p:spPr>
          <a:xfrm>
            <a:off x="8888461" y="2728639"/>
            <a:ext cx="2673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DaxlinePro-Bold" panose="02000503060000020004" pitchFamily="2" charset="0"/>
              </a:rPr>
              <a:t>Если вы уже рассматриваете</a:t>
            </a:r>
            <a:br>
              <a:rPr lang="ru-RU" dirty="0">
                <a:solidFill>
                  <a:schemeClr val="bg1"/>
                </a:solidFill>
                <a:latin typeface="DaxlinePro-Bold" panose="02000503060000020004" pitchFamily="2" charset="0"/>
              </a:rPr>
            </a:br>
            <a:r>
              <a:rPr lang="ru-RU" dirty="0">
                <a:solidFill>
                  <a:schemeClr val="bg1"/>
                </a:solidFill>
                <a:latin typeface="DaxlinePro-Bold" panose="02000503060000020004" pitchFamily="2" charset="0"/>
              </a:rPr>
              <a:t>для поступления</a:t>
            </a:r>
            <a:br>
              <a:rPr lang="ru-RU" dirty="0">
                <a:solidFill>
                  <a:schemeClr val="bg1"/>
                </a:solidFill>
                <a:latin typeface="DaxlinePro-Bold" panose="02000503060000020004" pitchFamily="2" charset="0"/>
              </a:rPr>
            </a:br>
            <a:r>
              <a:rPr lang="ru-RU" dirty="0">
                <a:solidFill>
                  <a:schemeClr val="bg1"/>
                </a:solidFill>
                <a:latin typeface="DaxlinePro-Bold" panose="02000503060000020004" pitchFamily="2" charset="0"/>
              </a:rPr>
              <a:t>конкретные вузы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70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4.userapi.com/impg/hasvZIJ2_O_9ygaRj7H0p_1_MwGvdsgXtu1TZg/Koy8Pdwmtu4.jpg?size=1280x853&amp;quality=95&amp;sign=7dcd8779d1fcc9fab6817811f1bdbb82&amp;type=album">
            <a:extLst>
              <a:ext uri="{FF2B5EF4-FFF2-40B4-BE49-F238E27FC236}">
                <a16:creationId xmlns:a16="http://schemas.microsoft.com/office/drawing/2014/main" id="{BBC42132-7FB4-4CD7-9B2B-20EDBB464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36" r="20930"/>
          <a:stretch/>
        </p:blipFill>
        <p:spPr bwMode="auto">
          <a:xfrm>
            <a:off x="5926238" y="-1"/>
            <a:ext cx="6265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778345-9E1E-433D-92D9-A9CB477417F5}"/>
              </a:ext>
            </a:extLst>
          </p:cNvPr>
          <p:cNvSpPr/>
          <p:nvPr/>
        </p:nvSpPr>
        <p:spPr>
          <a:xfrm>
            <a:off x="0" y="1"/>
            <a:ext cx="5926238" cy="6873966"/>
          </a:xfrm>
          <a:prstGeom prst="rect">
            <a:avLst/>
          </a:prstGeom>
          <a:solidFill>
            <a:srgbClr val="FA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EA6DD"/>
              </a:solidFill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15B72DBC-5089-4A77-B19F-F29F6D0D16B4}"/>
              </a:ext>
            </a:extLst>
          </p:cNvPr>
          <p:cNvSpPr txBox="1">
            <a:spLocks/>
          </p:cNvSpPr>
          <p:nvPr/>
        </p:nvSpPr>
        <p:spPr>
          <a:xfrm>
            <a:off x="374572" y="609977"/>
            <a:ext cx="5551666" cy="5288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buSzPts val="3200"/>
            </a:pPr>
            <a:r>
              <a:rPr lang="ru-RU" sz="4000" dirty="0">
                <a:solidFill>
                  <a:schemeClr val="bg1"/>
                </a:solidFill>
                <a:latin typeface="DaxlinePro-Bold" panose="02000503060000020004" pitchFamily="2" charset="0"/>
              </a:rPr>
              <a:t>Лучшее средство</a:t>
            </a:r>
            <a:br>
              <a:rPr lang="ru-RU" sz="4000" dirty="0">
                <a:solidFill>
                  <a:schemeClr val="bg1"/>
                </a:solidFill>
                <a:latin typeface="DaxlinePro-Bold" panose="02000503060000020004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DaxlinePro-Bold" panose="02000503060000020004" pitchFamily="2" charset="0"/>
              </a:rPr>
              <a:t>для погружения</a:t>
            </a:r>
            <a:br>
              <a:rPr lang="ru-RU" sz="4000" dirty="0">
                <a:solidFill>
                  <a:schemeClr val="bg1"/>
                </a:solidFill>
                <a:latin typeface="DaxlinePro-Bold" panose="02000503060000020004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DaxlinePro-Bold" panose="02000503060000020004" pitchFamily="2" charset="0"/>
              </a:rPr>
              <a:t>в олимпиадный мир: </a:t>
            </a:r>
            <a:r>
              <a:rPr lang="ru-RU" sz="4000" dirty="0" err="1">
                <a:solidFill>
                  <a:srgbClr val="274255"/>
                </a:solidFill>
                <a:latin typeface="DaxlinePro-Bold" panose="02000503060000020004" pitchFamily="2" charset="0"/>
              </a:rPr>
              <a:t>неперечневые</a:t>
            </a:r>
            <a:r>
              <a:rPr lang="ru-RU" sz="4000" dirty="0">
                <a:solidFill>
                  <a:srgbClr val="274255"/>
                </a:solidFill>
                <a:latin typeface="DaxlinePro-Bold" panose="02000503060000020004" pitchFamily="2" charset="0"/>
              </a:rPr>
              <a:t> олимпиады</a:t>
            </a:r>
            <a:endParaRPr lang="ru-RU" sz="4000" b="1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CF9C36-96ED-46D0-90DC-730FFE0E7A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B72461-7631-4094-BB87-14F7B5EE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7680" y="4813445"/>
            <a:ext cx="1119682" cy="157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7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1F4E40-5D23-4843-9436-3B0D353E8A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1" y="6056906"/>
            <a:ext cx="11696870" cy="5941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3DB2BE-65C8-4360-82A6-50A98A1724CF}"/>
              </a:ext>
            </a:extLst>
          </p:cNvPr>
          <p:cNvSpPr/>
          <p:nvPr/>
        </p:nvSpPr>
        <p:spPr>
          <a:xfrm>
            <a:off x="5866378" y="757236"/>
            <a:ext cx="6040073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Поступить в желанный вуз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, сдав ЕГЭ</a:t>
            </a:r>
            <a:r>
              <a:rPr lang="en-US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только</a:t>
            </a:r>
            <a:r>
              <a:rPr lang="en-US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по русскому языку и математике…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Создать свой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дизайн-проект или спроектировать робота прямо во время тура…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Общаться с людьми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, которые разделяют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твои ценности и интересы…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Получать финансовую поддержку</a:t>
            </a:r>
            <a:br>
              <a:rPr lang="ru-RU" sz="2000" b="1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на протяжении всего обучения в вузе…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64A573-7FC7-4AA5-88C4-F0AA3951A6AD}"/>
              </a:ext>
            </a:extLst>
          </p:cNvPr>
          <p:cNvSpPr/>
          <p:nvPr/>
        </p:nvSpPr>
        <p:spPr>
          <a:xfrm>
            <a:off x="6931084" y="5472131"/>
            <a:ext cx="4871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4BAD3E"/>
                </a:solidFill>
                <a:latin typeface="DaxlinePro-Bold" panose="02000503060000020004" pitchFamily="2" charset="0"/>
              </a:rPr>
              <a:t>… — все это олимпиады</a:t>
            </a:r>
            <a:endParaRPr lang="ru-RU" sz="3200" dirty="0">
              <a:solidFill>
                <a:srgbClr val="4BAD3E"/>
              </a:solidFill>
              <a:latin typeface="DaxlinePro-Bold" panose="02000503060000020004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327446-901B-4B45-9DBF-44F4C9FD6BA9}"/>
              </a:ext>
            </a:extLst>
          </p:cNvPr>
          <p:cNvSpPr/>
          <p:nvPr/>
        </p:nvSpPr>
        <p:spPr>
          <a:xfrm>
            <a:off x="5940224" y="896763"/>
            <a:ext cx="202461" cy="199791"/>
          </a:xfrm>
          <a:prstGeom prst="rect">
            <a:avLst/>
          </a:prstGeom>
          <a:solidFill>
            <a:srgbClr val="4B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EA6DD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311CAC-2343-4034-B476-81D7483B17C1}"/>
              </a:ext>
            </a:extLst>
          </p:cNvPr>
          <p:cNvSpPr/>
          <p:nvPr/>
        </p:nvSpPr>
        <p:spPr>
          <a:xfrm>
            <a:off x="5940224" y="1998788"/>
            <a:ext cx="202461" cy="199791"/>
          </a:xfrm>
          <a:prstGeom prst="rect">
            <a:avLst/>
          </a:prstGeom>
          <a:solidFill>
            <a:srgbClr val="4B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EA6DD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4B1B77-0D1E-4C17-9836-CEDA693976EA}"/>
              </a:ext>
            </a:extLst>
          </p:cNvPr>
          <p:cNvSpPr/>
          <p:nvPr/>
        </p:nvSpPr>
        <p:spPr>
          <a:xfrm>
            <a:off x="5940224" y="3012411"/>
            <a:ext cx="202461" cy="199791"/>
          </a:xfrm>
          <a:prstGeom prst="rect">
            <a:avLst/>
          </a:prstGeom>
          <a:solidFill>
            <a:srgbClr val="4B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EA6DD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976F8BA-96C5-4B24-8355-398E57527F53}"/>
              </a:ext>
            </a:extLst>
          </p:cNvPr>
          <p:cNvSpPr/>
          <p:nvPr/>
        </p:nvSpPr>
        <p:spPr>
          <a:xfrm>
            <a:off x="5940223" y="4125930"/>
            <a:ext cx="202461" cy="199791"/>
          </a:xfrm>
          <a:prstGeom prst="rect">
            <a:avLst/>
          </a:prstGeom>
          <a:solidFill>
            <a:srgbClr val="4B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EA6DD"/>
              </a:solidFill>
            </a:endParaRPr>
          </a:p>
        </p:txBody>
      </p:sp>
      <p:pic>
        <p:nvPicPr>
          <p:cNvPr id="1026" name="Picture 2" descr="https://sun9-79.userapi.com/impg/NLRX0vdh1-gRTs5D1LbNwAFaiUxaySfbuyUL9w/JsO6g0dm1Tw.jpg?size=2560x1707&amp;quality=95&amp;sign=3fc9bbb0457a9773cbdf49a31e599bb1&amp;type=album">
            <a:extLst>
              <a:ext uri="{FF2B5EF4-FFF2-40B4-BE49-F238E27FC236}">
                <a16:creationId xmlns:a16="http://schemas.microsoft.com/office/drawing/2014/main" id="{580B0C24-E4AA-4260-B942-8182CBE93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-4" r="21955" b="4"/>
          <a:stretch/>
        </p:blipFill>
        <p:spPr bwMode="auto">
          <a:xfrm>
            <a:off x="0" y="0"/>
            <a:ext cx="5428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DDB38C-E20C-40EF-8008-D40395C42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8024" y="4608479"/>
            <a:ext cx="1682211" cy="16822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81CD55-8C1F-4668-9DF0-B5A9CBA72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9789" y="4588917"/>
            <a:ext cx="1682211" cy="1682211"/>
          </a:xfrm>
          <a:prstGeom prst="rect">
            <a:avLst/>
          </a:prstGeom>
        </p:spPr>
      </p:pic>
      <p:pic>
        <p:nvPicPr>
          <p:cNvPr id="7" name="Picture 4" descr="https://sun9-54.userapi.com/impg/Eznfb3A-JJk3tcP3GjHWWvOWp1Ar4jIezwThjg/CSM3YqcMl5w.jpg?size=2560x1707&amp;quality=95&amp;sign=a4fe0252e3f525940b4b7b6548960c70&amp;type=album">
            <a:extLst>
              <a:ext uri="{FF2B5EF4-FFF2-40B4-BE49-F238E27FC236}">
                <a16:creationId xmlns:a16="http://schemas.microsoft.com/office/drawing/2014/main" id="{7F674CDA-0D66-4C75-925A-AED32D9FF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2" r="6170"/>
          <a:stretch/>
        </p:blipFill>
        <p:spPr bwMode="auto">
          <a:xfrm>
            <a:off x="6489180" y="1526818"/>
            <a:ext cx="4094480" cy="45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52.userapi.com/impg/JApJs2rNdEXYf1h5j0X8OWGiKmj3auZ0LdnugQ/vWhGK8bIylw.jpg?size=2560x1707&amp;quality=95&amp;sign=8c0538ba4c3953b315fa6f45a7878e21&amp;type=album">
            <a:extLst>
              <a:ext uri="{FF2B5EF4-FFF2-40B4-BE49-F238E27FC236}">
                <a16:creationId xmlns:a16="http://schemas.microsoft.com/office/drawing/2014/main" id="{415092C9-AFCA-4200-9E75-C03CFAE8B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r="18274" b="1901"/>
          <a:stretch/>
        </p:blipFill>
        <p:spPr bwMode="auto">
          <a:xfrm>
            <a:off x="343544" y="1526818"/>
            <a:ext cx="4094480" cy="454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0D1E8-FB9D-45A8-9B1A-F2133619CD44}"/>
              </a:ext>
            </a:extLst>
          </p:cNvPr>
          <p:cNvSpPr txBox="1"/>
          <p:nvPr/>
        </p:nvSpPr>
        <p:spPr>
          <a:xfrm>
            <a:off x="6354410" y="388044"/>
            <a:ext cx="5567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EA6DD"/>
                </a:solidFill>
                <a:latin typeface="DaxlinePro-Bold" panose="02000503060000020004" pitchFamily="2" charset="0"/>
              </a:rPr>
              <a:t>Московский городской </a:t>
            </a:r>
          </a:p>
          <a:p>
            <a:r>
              <a:rPr lang="ru-RU" sz="2800" dirty="0">
                <a:solidFill>
                  <a:srgbClr val="3EA6DD"/>
                </a:solidFill>
                <a:latin typeface="DaxlinePro-Bold" panose="02000503060000020004" pitchFamily="2" charset="0"/>
              </a:rPr>
              <a:t>конкурс проектов</a:t>
            </a:r>
            <a:endParaRPr lang="ru-RU" sz="2400" dirty="0">
              <a:solidFill>
                <a:srgbClr val="3EA6DD"/>
              </a:solidFill>
              <a:latin typeface="DaxlinePro-Bold" panose="0200050306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0892A-754D-43FD-836F-E5BAEB686E02}"/>
              </a:ext>
            </a:extLst>
          </p:cNvPr>
          <p:cNvSpPr txBox="1"/>
          <p:nvPr/>
        </p:nvSpPr>
        <p:spPr>
          <a:xfrm>
            <a:off x="2098310" y="6192596"/>
            <a:ext cx="236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DaxlinePro-Regular" panose="02000503060000020004" pitchFamily="2" charset="0"/>
                <a:hlinkClick r:id="rId8"/>
              </a:rPr>
              <a:t>museum.olimpiada.ru</a:t>
            </a:r>
            <a:endParaRPr lang="en-US" dirty="0">
              <a:latin typeface="DaxlinePro-Regular" panose="02000503060000020004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F3B057-464B-4C97-8E2B-060A0614C8CD}"/>
              </a:ext>
            </a:extLst>
          </p:cNvPr>
          <p:cNvSpPr/>
          <p:nvPr/>
        </p:nvSpPr>
        <p:spPr>
          <a:xfrm>
            <a:off x="8643996" y="6192596"/>
            <a:ext cx="1942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DaxlinePro-Regular" panose="02000503060000020004" pitchFamily="2" charset="0"/>
                <a:hlinkClick r:id="rId9"/>
              </a:rPr>
              <a:t>mgk.olimpiada.ru</a:t>
            </a:r>
            <a:endParaRPr lang="ru-RU" u="sng" dirty="0">
              <a:latin typeface="DaxlinePro-Regular" panose="02000503060000020004" pitchFamily="2" charset="0"/>
            </a:endParaRPr>
          </a:p>
          <a:p>
            <a:r>
              <a:rPr lang="ru-RU" b="0" i="0" u="none" strike="noStrike" dirty="0" err="1">
                <a:solidFill>
                  <a:srgbClr val="444746"/>
                </a:solidFill>
                <a:effectLst/>
                <a:latin typeface="DaxlinePro-Regular" panose="02000503060000020004" pitchFamily="2" charset="0"/>
                <a:hlinkClick r:id="rId10"/>
              </a:rPr>
              <a:t>мгк.цпм.рф</a:t>
            </a:r>
            <a:r>
              <a:rPr lang="ru-RU" b="0" i="0" u="none" strike="noStrike" dirty="0">
                <a:solidFill>
                  <a:srgbClr val="444746"/>
                </a:solidFill>
                <a:effectLst/>
                <a:latin typeface="DaxlinePro-Regular" panose="02000503060000020004" pitchFamily="2" charset="0"/>
                <a:hlinkClick r:id="rId10"/>
              </a:rPr>
              <a:t> </a:t>
            </a:r>
            <a:endParaRPr lang="ru-RU" dirty="0">
              <a:latin typeface="DaxlinePro-Regular" panose="02000503060000020004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7E1083-9422-46A4-A056-522EF7DAA5C0}"/>
              </a:ext>
            </a:extLst>
          </p:cNvPr>
          <p:cNvSpPr/>
          <p:nvPr/>
        </p:nvSpPr>
        <p:spPr>
          <a:xfrm>
            <a:off x="254000" y="388045"/>
            <a:ext cx="5720079" cy="954107"/>
          </a:xfrm>
          <a:prstGeom prst="rect">
            <a:avLst/>
          </a:prstGeom>
          <a:effectLst>
            <a:outerShdw blurRad="63500" sx="1000" sy="1000" algn="ctr" rotWithShape="0">
              <a:schemeClr val="bg1">
                <a:alpha val="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4BAD3E"/>
                </a:solidFill>
                <a:latin typeface="DaxlinePro-Bold" panose="02000503060000020004" pitchFamily="2" charset="0"/>
              </a:rPr>
              <a:t>Олимпиада</a:t>
            </a:r>
            <a:br>
              <a:rPr lang="ru-RU" sz="2800" dirty="0">
                <a:solidFill>
                  <a:srgbClr val="4BAD3E"/>
                </a:solidFill>
                <a:latin typeface="DaxlinePro-Bold" panose="02000503060000020004" pitchFamily="2" charset="0"/>
              </a:rPr>
            </a:br>
            <a:r>
              <a:rPr lang="ru-RU" sz="2800" dirty="0">
                <a:solidFill>
                  <a:srgbClr val="4BAD3E"/>
                </a:solidFill>
                <a:latin typeface="DaxlinePro-Bold" panose="02000503060000020004" pitchFamily="2" charset="0"/>
              </a:rPr>
              <a:t>«Музеи, парки, усадьбы»</a:t>
            </a:r>
          </a:p>
        </p:txBody>
      </p:sp>
    </p:spTree>
    <p:extLst>
      <p:ext uri="{BB962C8B-B14F-4D97-AF65-F5344CB8AC3E}">
        <p14:creationId xmlns:p14="http://schemas.microsoft.com/office/powerpoint/2010/main" val="2674881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EB7FC55-AD76-4E50-8643-9DE26AEE8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189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332BAB-DBA2-421D-BA95-859E7B389583}"/>
              </a:ext>
            </a:extLst>
          </p:cNvPr>
          <p:cNvSpPr/>
          <p:nvPr/>
        </p:nvSpPr>
        <p:spPr>
          <a:xfrm>
            <a:off x="3057122" y="592574"/>
            <a:ext cx="87831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DaxlinePro-Bold" panose="02000503060000020004" pitchFamily="2" charset="0"/>
              </a:rPr>
              <a:t>А что дают все эти олимпиады?</a:t>
            </a:r>
          </a:p>
        </p:txBody>
      </p:sp>
    </p:spTree>
    <p:extLst>
      <p:ext uri="{BB962C8B-B14F-4D97-AF65-F5344CB8AC3E}">
        <p14:creationId xmlns:p14="http://schemas.microsoft.com/office/powerpoint/2010/main" val="1194417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3319B1C-A144-4011-A4AA-35ADFD847834}"/>
              </a:ext>
            </a:extLst>
          </p:cNvPr>
          <p:cNvSpPr/>
          <p:nvPr/>
        </p:nvSpPr>
        <p:spPr>
          <a:xfrm>
            <a:off x="6187796" y="1420769"/>
            <a:ext cx="5687991" cy="587079"/>
          </a:xfrm>
          <a:prstGeom prst="rect">
            <a:avLst/>
          </a:prstGeom>
          <a:solidFill>
            <a:srgbClr val="4BAD3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011A7E2-E555-4E84-A52F-AA185F927E0C}"/>
              </a:ext>
            </a:extLst>
          </p:cNvPr>
          <p:cNvSpPr/>
          <p:nvPr/>
        </p:nvSpPr>
        <p:spPr>
          <a:xfrm>
            <a:off x="316213" y="1420769"/>
            <a:ext cx="5687992" cy="587079"/>
          </a:xfrm>
          <a:prstGeom prst="rect">
            <a:avLst/>
          </a:prstGeom>
          <a:solidFill>
            <a:srgbClr val="3EA6D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B5BC850-BB56-4F5A-B26F-AB5419F3E994}"/>
              </a:ext>
            </a:extLst>
          </p:cNvPr>
          <p:cNvSpPr/>
          <p:nvPr/>
        </p:nvSpPr>
        <p:spPr>
          <a:xfrm>
            <a:off x="316213" y="2007849"/>
            <a:ext cx="5687992" cy="4015820"/>
          </a:xfrm>
          <a:prstGeom prst="rect">
            <a:avLst/>
          </a:prstGeom>
          <a:solidFill>
            <a:srgbClr val="3EA6DD">
              <a:alpha val="1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9F83511-F371-47B8-B5DD-813747CB2DFA}"/>
              </a:ext>
            </a:extLst>
          </p:cNvPr>
          <p:cNvSpPr/>
          <p:nvPr/>
        </p:nvSpPr>
        <p:spPr>
          <a:xfrm>
            <a:off x="6187796" y="2007848"/>
            <a:ext cx="5687991" cy="4014580"/>
          </a:xfrm>
          <a:prstGeom prst="rect">
            <a:avLst/>
          </a:prstGeom>
          <a:solidFill>
            <a:srgbClr val="4BAD3E">
              <a:alpha val="1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Ответ №1: поступление в университет</a:t>
            </a:r>
            <a:endParaRPr lang="ru-RU" b="1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FEDC2E26-848F-40DB-A29F-797600B5EA7C}"/>
              </a:ext>
            </a:extLst>
          </p:cNvPr>
          <p:cNvSpPr txBox="1">
            <a:spLocks/>
          </p:cNvSpPr>
          <p:nvPr/>
        </p:nvSpPr>
        <p:spPr>
          <a:xfrm>
            <a:off x="2330565" y="1638518"/>
            <a:ext cx="158496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DaxlinePro-Bold" panose="02000503060000020004" pitchFamily="2" charset="0"/>
              </a:rPr>
              <a:t>по </a:t>
            </a:r>
            <a:r>
              <a:rPr lang="ru-RU" sz="2400" b="1" dirty="0" err="1">
                <a:solidFill>
                  <a:schemeClr val="bg1"/>
                </a:solidFill>
                <a:latin typeface="DaxlinePro-Bold" panose="02000503060000020004" pitchFamily="2" charset="0"/>
              </a:rPr>
              <a:t>ВсОШ</a:t>
            </a:r>
            <a:endParaRPr lang="ru-RU" sz="2400" b="1" dirty="0">
              <a:solidFill>
                <a:schemeClr val="bg1"/>
              </a:solidFill>
              <a:latin typeface="DaxlinePro-Bold" panose="02000503060000020004" pitchFamily="2" charset="0"/>
            </a:endParaRP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070A3FB5-286A-40C6-BEB3-BE70A29BAE97}"/>
              </a:ext>
            </a:extLst>
          </p:cNvPr>
          <p:cNvSpPr txBox="1">
            <a:spLocks/>
          </p:cNvSpPr>
          <p:nvPr/>
        </p:nvSpPr>
        <p:spPr>
          <a:xfrm>
            <a:off x="597572" y="2147900"/>
            <a:ext cx="5125274" cy="38152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Поступление в топовый вуз</a:t>
            </a:r>
            <a:b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1800" dirty="0">
                <a:solidFill>
                  <a:srgbClr val="274255"/>
                </a:solidFill>
                <a:latin typeface="DaxlinePro-Bold" panose="02000503060000020004" pitchFamily="2" charset="0"/>
              </a:rPr>
              <a:t>без вступительных испытаний</a:t>
            </a:r>
            <a:b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по направлению профиля олимпиады. 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274255"/>
                </a:solidFill>
                <a:latin typeface="DaxlinePro-Bold" panose="02000503060000020004" pitchFamily="2" charset="0"/>
              </a:rPr>
              <a:t>100 баллов за ЕГЭ</a:t>
            </a: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 по профильному предмету при поступлении на непрофильную специальность. И класс написания олимпиады неважен!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При поступлении в некоторые российские вузы </a:t>
            </a:r>
            <a:r>
              <a:rPr lang="ru-RU" sz="1800" dirty="0">
                <a:solidFill>
                  <a:srgbClr val="274255"/>
                </a:solidFill>
                <a:latin typeface="DaxlinePro-Bold" panose="02000503060000020004" pitchFamily="2" charset="0"/>
              </a:rPr>
              <a:t>статус призёра или победителя регионального этапа </a:t>
            </a:r>
            <a:r>
              <a:rPr lang="ru-RU" sz="1800" dirty="0" err="1">
                <a:solidFill>
                  <a:srgbClr val="274255"/>
                </a:solidFill>
                <a:latin typeface="DaxlinePro-Bold" panose="02000503060000020004" pitchFamily="2" charset="0"/>
              </a:rPr>
              <a:t>ВсОШ</a:t>
            </a:r>
            <a:r>
              <a:rPr lang="ru-RU" sz="1800" dirty="0">
                <a:solidFill>
                  <a:srgbClr val="274255"/>
                </a:solidFill>
                <a:latin typeface="DaxlinePro-Bold" panose="02000503060000020004" pitchFamily="2" charset="0"/>
              </a:rPr>
              <a:t> даёт до 10 баллов </a:t>
            </a: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к сумме индивидуальных достижений</a:t>
            </a:r>
            <a:b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по соответствующему профилю.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ACF6D730-7F7A-4879-9FEE-1D683040068D}"/>
              </a:ext>
            </a:extLst>
          </p:cNvPr>
          <p:cNvSpPr txBox="1">
            <a:spLocks/>
          </p:cNvSpPr>
          <p:nvPr/>
        </p:nvSpPr>
        <p:spPr>
          <a:xfrm>
            <a:off x="6868273" y="1599105"/>
            <a:ext cx="4216287" cy="3693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DaxlinePro-Bold" panose="02000503060000020004" pitchFamily="2" charset="0"/>
              </a:rPr>
              <a:t>по перечневой олимпиаде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1A59ADDC-2968-4935-AE3A-E5C13EEC231E}"/>
              </a:ext>
            </a:extLst>
          </p:cNvPr>
          <p:cNvSpPr txBox="1">
            <a:spLocks/>
          </p:cNvSpPr>
          <p:nvPr/>
        </p:nvSpPr>
        <p:spPr>
          <a:xfrm>
            <a:off x="6467141" y="2237938"/>
            <a:ext cx="5127287" cy="36229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Призёр или победитель перечневой олимпиады </a:t>
            </a:r>
            <a:r>
              <a:rPr lang="ru-RU" sz="1800" dirty="0">
                <a:solidFill>
                  <a:srgbClr val="274255"/>
                </a:solidFill>
                <a:latin typeface="DaxlinePro-Bold" panose="02000503060000020004" pitchFamily="2" charset="0"/>
              </a:rPr>
              <a:t>может получить БВИ</a:t>
            </a: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, </a:t>
            </a:r>
            <a:r>
              <a:rPr lang="ru-RU" sz="1800" dirty="0">
                <a:solidFill>
                  <a:srgbClr val="274255"/>
                </a:solidFill>
                <a:latin typeface="DaxlinePro-Bold" panose="02000503060000020004" pitchFamily="2" charset="0"/>
              </a:rPr>
              <a:t>100 баллов за ЕГЭ </a:t>
            </a: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или</a:t>
            </a:r>
            <a:r>
              <a:rPr lang="ru-RU" sz="1800" dirty="0">
                <a:solidFill>
                  <a:srgbClr val="274255"/>
                </a:solidFill>
                <a:latin typeface="DaxlinePro-Bold" panose="02000503060000020004" pitchFamily="2" charset="0"/>
              </a:rPr>
              <a:t> дополнительное вступительное испытание</a:t>
            </a: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. Каждый вуз сам устанавливает правила.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Обычно при поступлении учитываются</a:t>
            </a:r>
            <a:b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1800" dirty="0">
                <a:solidFill>
                  <a:srgbClr val="274255"/>
                </a:solidFill>
                <a:latin typeface="DaxlinePro-Bold" panose="02000503060000020004" pitchFamily="2" charset="0"/>
              </a:rPr>
              <a:t>только дипломы за 11 класс.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Олимпиаду </a:t>
            </a:r>
            <a:r>
              <a:rPr lang="ru-RU" sz="18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нужно подтверждать</a:t>
            </a: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 результатом ЕГЭ по соответствующему предмету. Как правило, необходимо</a:t>
            </a:r>
            <a:b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18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набрать более 75 баллов</a:t>
            </a: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, но вуз может установить свою планку.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798B84-577D-4A79-ACBB-653CB53AD8DE}"/>
              </a:ext>
            </a:extLst>
          </p:cNvPr>
          <p:cNvSpPr txBox="1"/>
          <p:nvPr/>
        </p:nvSpPr>
        <p:spPr>
          <a:xfrm>
            <a:off x="560408" y="6259885"/>
            <a:ext cx="111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Дипломы и </a:t>
            </a:r>
            <a:r>
              <a:rPr lang="ru-RU" dirty="0" err="1">
                <a:solidFill>
                  <a:srgbClr val="274255"/>
                </a:solidFill>
                <a:latin typeface="DaxlinePro-Regular" panose="02000503060000020004" pitchFamily="2" charset="0"/>
              </a:rPr>
              <a:t>ВсОШ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, и перечневых олимпиад </a:t>
            </a: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действительны четыре года</a:t>
            </a:r>
          </a:p>
        </p:txBody>
      </p:sp>
    </p:spTree>
    <p:extLst>
      <p:ext uri="{BB962C8B-B14F-4D97-AF65-F5344CB8AC3E}">
        <p14:creationId xmlns:p14="http://schemas.microsoft.com/office/powerpoint/2010/main" val="3291039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920233-7549-4E3A-A4A7-A5BF11E869B7}"/>
              </a:ext>
            </a:extLst>
          </p:cNvPr>
          <p:cNvSpPr/>
          <p:nvPr/>
        </p:nvSpPr>
        <p:spPr>
          <a:xfrm>
            <a:off x="0" y="80010"/>
            <a:ext cx="12192000" cy="6777990"/>
          </a:xfrm>
          <a:prstGeom prst="rect">
            <a:avLst/>
          </a:prstGeom>
          <a:solidFill>
            <a:srgbClr val="1C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rgbClr val="E6E6E6"/>
                </a:solidFill>
                <a:latin typeface="DaxlinePro-Bold" panose="02000503060000020004" pitchFamily="2" charset="0"/>
              </a:rPr>
              <a:t>Еще раз: как поступить в вуз по олимпиаде?</a:t>
            </a:r>
            <a:endParaRPr lang="ru-RU" b="1" dirty="0">
              <a:solidFill>
                <a:srgbClr val="E6E6E6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D2E73FE-EE56-4B5E-B0C5-838C90B87C09}"/>
              </a:ext>
            </a:extLst>
          </p:cNvPr>
          <p:cNvGraphicFramePr>
            <a:graphicFrameLocks noGrp="1"/>
          </p:cNvGraphicFramePr>
          <p:nvPr/>
        </p:nvGraphicFramePr>
        <p:xfrm>
          <a:off x="560408" y="1435261"/>
          <a:ext cx="11032152" cy="4393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384">
                  <a:extLst>
                    <a:ext uri="{9D8B030D-6E8A-4147-A177-3AD203B41FA5}">
                      <a16:colId xmlns:a16="http://schemas.microsoft.com/office/drawing/2014/main" val="3564836323"/>
                    </a:ext>
                  </a:extLst>
                </a:gridCol>
                <a:gridCol w="3677384">
                  <a:extLst>
                    <a:ext uri="{9D8B030D-6E8A-4147-A177-3AD203B41FA5}">
                      <a16:colId xmlns:a16="http://schemas.microsoft.com/office/drawing/2014/main" val="597158829"/>
                    </a:ext>
                  </a:extLst>
                </a:gridCol>
                <a:gridCol w="3677384">
                  <a:extLst>
                    <a:ext uri="{9D8B030D-6E8A-4147-A177-3AD203B41FA5}">
                      <a16:colId xmlns:a16="http://schemas.microsoft.com/office/drawing/2014/main" val="3143675087"/>
                    </a:ext>
                  </a:extLst>
                </a:gridCol>
              </a:tblGrid>
              <a:tr h="98211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Условия</a:t>
                      </a:r>
                    </a:p>
                  </a:txBody>
                  <a:tcPr anchor="ctr">
                    <a:solidFill>
                      <a:srgbClr val="3EA6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err="1">
                          <a:solidFill>
                            <a:schemeClr val="bg1"/>
                          </a:solidFill>
                        </a:rPr>
                        <a:t>ВсОШ</a:t>
                      </a:r>
                      <a:endParaRPr lang="ru-RU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BAD3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800" dirty="0">
                          <a:solidFill>
                            <a:schemeClr val="bg1"/>
                          </a:solidFill>
                        </a:rPr>
                        <a:t>Перечневые олимпиады</a:t>
                      </a:r>
                    </a:p>
                  </a:txBody>
                  <a:tcPr anchor="ctr">
                    <a:solidFill>
                      <a:srgbClr val="FABC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401930"/>
                  </a:ext>
                </a:extLst>
              </a:tr>
              <a:tr h="85290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При поступлении по профилю</a:t>
                      </a:r>
                      <a:endParaRPr lang="ru-RU" dirty="0">
                        <a:solidFill>
                          <a:schemeClr val="bg1"/>
                        </a:solidFill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3EA6DD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DaxlinePro-Regular" panose="02000503060000020004" pitchFamily="2" charset="0"/>
                        </a:rPr>
                        <a:t>БВИ</a:t>
                      </a:r>
                    </a:p>
                  </a:txBody>
                  <a:tcPr anchor="ctr">
                    <a:solidFill>
                      <a:srgbClr val="4BAD3E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  <a:t>БВИ / 100 баллов за ЕГЭ /</a:t>
                      </a:r>
                      <a:br>
                        <a:rPr lang="ru-RU" sz="175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</a:br>
                      <a:r>
                        <a:rPr lang="ru-RU" sz="175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  <a:t>макс. балл за ДВИ</a:t>
                      </a:r>
                      <a:endParaRPr lang="ru-RU" sz="1750" dirty="0">
                        <a:solidFill>
                          <a:schemeClr val="bg1"/>
                        </a:solidFill>
                        <a:effectLst/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FABC45">
                        <a:alpha val="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421514"/>
                  </a:ext>
                </a:extLst>
              </a:tr>
              <a:tr h="85290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При поступлении</a:t>
                      </a:r>
                      <a:b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не по профилю</a:t>
                      </a:r>
                      <a:endParaRPr lang="ru-RU" dirty="0">
                        <a:solidFill>
                          <a:schemeClr val="bg1"/>
                        </a:solidFill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3EA6DD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  <a:t>100 баллов за ЕГЭ по соответствующему предмету</a:t>
                      </a:r>
                      <a:endParaRPr lang="ru-RU" sz="4000" dirty="0">
                        <a:solidFill>
                          <a:schemeClr val="bg1"/>
                        </a:solidFill>
                        <a:effectLst/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4BAD3E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  <a:t>БВИ / 100 баллов за ЕГЭ /</a:t>
                      </a:r>
                      <a:br>
                        <a:rPr lang="ru-RU" sz="175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</a:br>
                      <a:r>
                        <a:rPr lang="ru-RU" sz="175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  <a:t>макс. балл за ДВИ</a:t>
                      </a:r>
                      <a:endParaRPr lang="ru-RU" sz="1750" dirty="0">
                        <a:solidFill>
                          <a:schemeClr val="bg1"/>
                        </a:solidFill>
                        <a:effectLst/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FABC45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75739"/>
                  </a:ext>
                </a:extLst>
              </a:tr>
              <a:tr h="85290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Срок действия</a:t>
                      </a:r>
                      <a:endParaRPr lang="ru-RU" dirty="0">
                        <a:solidFill>
                          <a:schemeClr val="bg1"/>
                        </a:solidFill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3EA6DD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DaxlinePro-Regular" panose="02000503060000020004" pitchFamily="2" charset="0"/>
                        </a:rPr>
                        <a:t>4 года</a:t>
                      </a:r>
                    </a:p>
                  </a:txBody>
                  <a:tcPr anchor="ctr">
                    <a:solidFill>
                      <a:srgbClr val="4BAD3E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  <a:t>4 года, обычно учитываются только дипломы за 11 класс</a:t>
                      </a:r>
                      <a:endParaRPr lang="ru-RU" sz="1750" dirty="0">
                        <a:solidFill>
                          <a:schemeClr val="bg1"/>
                        </a:solidFill>
                        <a:effectLst/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FABC45">
                        <a:alpha val="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803221"/>
                  </a:ext>
                </a:extLst>
              </a:tr>
              <a:tr h="85290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DaxlinePro-Regular" panose="02000503060000020004" pitchFamily="2" charset="0"/>
                        </a:rPr>
                        <a:t>Дополнительно</a:t>
                      </a:r>
                    </a:p>
                  </a:txBody>
                  <a:tcPr anchor="ctr">
                    <a:solidFill>
                      <a:srgbClr val="3EA6DD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  <a:t>—</a:t>
                      </a:r>
                      <a:endParaRPr lang="ru-RU" sz="4000" dirty="0">
                        <a:solidFill>
                          <a:schemeClr val="bg1"/>
                        </a:solidFill>
                        <a:effectLst/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4BAD3E">
                        <a:alpha val="1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0" i="0" u="none" strike="noStrike" dirty="0">
                          <a:solidFill>
                            <a:schemeClr val="bg1"/>
                          </a:solidFill>
                          <a:effectLst/>
                          <a:latin typeface="DaxlinePro-Regular" panose="02000503060000020004" pitchFamily="2" charset="0"/>
                        </a:rPr>
                        <a:t>Результат ЕГЭ 75+ баллов</a:t>
                      </a:r>
                      <a:endParaRPr lang="ru-RU" sz="1750" dirty="0">
                        <a:solidFill>
                          <a:schemeClr val="bg1"/>
                        </a:solidFill>
                        <a:effectLst/>
                        <a:latin typeface="DaxlinePro-Regular" panose="02000503060000020004" pitchFamily="2" charset="0"/>
                      </a:endParaRPr>
                    </a:p>
                  </a:txBody>
                  <a:tcPr anchor="ctr">
                    <a:solidFill>
                      <a:srgbClr val="FABC45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38981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770ACB-256E-450D-B1ED-801C4BA2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43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FC1D33-FCBF-402C-8A5B-9194FCB86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0275" y="1388863"/>
            <a:ext cx="3799523" cy="3799523"/>
          </a:xfrm>
          <a:prstGeom prst="rect">
            <a:avLst/>
          </a:prstGeom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Ответ №2: гранты и премии</a:t>
            </a:r>
            <a:endParaRPr lang="ru-RU" b="1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9A80DD-1546-48C6-8209-1B53060EA9AF}"/>
              </a:ext>
            </a:extLst>
          </p:cNvPr>
          <p:cNvSpPr/>
          <p:nvPr/>
        </p:nvSpPr>
        <p:spPr>
          <a:xfrm>
            <a:off x="8427157" y="4905163"/>
            <a:ext cx="2905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 err="1">
                <a:solidFill>
                  <a:srgbClr val="274255"/>
                </a:solidFill>
                <a:latin typeface="DaxlinePro-Bold" panose="02000503060000020004" pitchFamily="2" charset="0"/>
              </a:rPr>
              <a:t>грантыпрезидента.рф</a:t>
            </a:r>
            <a:endParaRPr lang="ru-RU" sz="2000" u="sng" dirty="0">
              <a:solidFill>
                <a:srgbClr val="274255"/>
              </a:solidFill>
              <a:latin typeface="DaxlinePro-Bold" panose="02000503060000020004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DBEE3D1-3C1F-4CB4-BCD2-2EBC1D7876CB}"/>
              </a:ext>
            </a:extLst>
          </p:cNvPr>
          <p:cNvSpPr/>
          <p:nvPr/>
        </p:nvSpPr>
        <p:spPr>
          <a:xfrm flipH="1">
            <a:off x="987117" y="2980613"/>
            <a:ext cx="6510049" cy="1338204"/>
          </a:xfrm>
          <a:prstGeom prst="rect">
            <a:avLst/>
          </a:prstGeom>
          <a:solidFill>
            <a:srgbClr val="4BAD3E">
              <a:alpha val="10000"/>
            </a:srgbClr>
          </a:solidFill>
          <a:ln w="28575">
            <a:solidFill>
              <a:srgbClr val="4BA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BC8A7A4-6580-428F-97BB-0E19FE97839C}"/>
              </a:ext>
            </a:extLst>
          </p:cNvPr>
          <p:cNvSpPr/>
          <p:nvPr/>
        </p:nvSpPr>
        <p:spPr>
          <a:xfrm flipH="1">
            <a:off x="1005151" y="1518640"/>
            <a:ext cx="6510049" cy="1338204"/>
          </a:xfrm>
          <a:prstGeom prst="rect">
            <a:avLst/>
          </a:prstGeom>
          <a:solidFill>
            <a:srgbClr val="3EA6DD">
              <a:alpha val="10000"/>
            </a:srgbClr>
          </a:solidFill>
          <a:ln w="28575">
            <a:solidFill>
              <a:srgbClr val="3E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1B98F63-2037-444E-A1DC-83938D60F035}"/>
              </a:ext>
            </a:extLst>
          </p:cNvPr>
          <p:cNvSpPr/>
          <p:nvPr/>
        </p:nvSpPr>
        <p:spPr>
          <a:xfrm flipH="1">
            <a:off x="987117" y="4442587"/>
            <a:ext cx="6510049" cy="1338204"/>
          </a:xfrm>
          <a:prstGeom prst="rect">
            <a:avLst/>
          </a:prstGeom>
          <a:solidFill>
            <a:srgbClr val="FABC45">
              <a:alpha val="15000"/>
            </a:srgbClr>
          </a:solidFill>
          <a:ln w="28575">
            <a:solidFill>
              <a:srgbClr val="FAB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2F94EE-88C3-49FB-A300-92892737E799}"/>
              </a:ext>
            </a:extLst>
          </p:cNvPr>
          <p:cNvSpPr/>
          <p:nvPr/>
        </p:nvSpPr>
        <p:spPr>
          <a:xfrm>
            <a:off x="1299598" y="3165974"/>
            <a:ext cx="6065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Диплом </a:t>
            </a:r>
            <a:r>
              <a:rPr lang="ru-RU" sz="2000" dirty="0" err="1">
                <a:solidFill>
                  <a:srgbClr val="274255"/>
                </a:solidFill>
                <a:latin typeface="DaxlinePro-Regular" panose="02000503060000020004" pitchFamily="2" charset="0"/>
              </a:rPr>
              <a:t>ВсОШ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позволяет рассчитывать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на </a:t>
            </a:r>
            <a:r>
              <a:rPr lang="ru-RU" sz="20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грант Президента РФ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во время учебы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в университете.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0688CC-76EF-4349-A690-A1207C27FB9D}"/>
              </a:ext>
            </a:extLst>
          </p:cNvPr>
          <p:cNvSpPr/>
          <p:nvPr/>
        </p:nvSpPr>
        <p:spPr>
          <a:xfrm>
            <a:off x="1299598" y="1867799"/>
            <a:ext cx="58682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В Москве денежный приз выплачивается </a:t>
            </a:r>
            <a:r>
              <a:rPr lang="ru-RU" sz="20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участникам, призерам и победителям </a:t>
            </a:r>
            <a:r>
              <a:rPr lang="ru-RU" sz="2000" b="1" dirty="0" err="1">
                <a:solidFill>
                  <a:srgbClr val="274255"/>
                </a:solidFill>
                <a:latin typeface="DaxlinePro-Bold" panose="02000503060000020004" pitchFamily="2" charset="0"/>
              </a:rPr>
              <a:t>ВсОШ</a:t>
            </a:r>
            <a:r>
              <a:rPr lang="ru-RU" sz="20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B253EB-7F51-43A6-8CCE-11B3E0B27BC3}"/>
              </a:ext>
            </a:extLst>
          </p:cNvPr>
          <p:cNvSpPr/>
          <p:nvPr/>
        </p:nvSpPr>
        <p:spPr>
          <a:xfrm>
            <a:off x="1299598" y="4622069"/>
            <a:ext cx="58682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Некоторые вузы поощряют </a:t>
            </a:r>
            <a:r>
              <a:rPr lang="ru-RU" sz="2000" dirty="0" err="1">
                <a:solidFill>
                  <a:srgbClr val="274255"/>
                </a:solidFill>
                <a:latin typeface="DaxlinePro-Regular" panose="02000503060000020004" pitchFamily="2" charset="0"/>
              </a:rPr>
              <a:t>олимпиадников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повышенными стипендиями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или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скидками</a:t>
            </a:r>
            <a:b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на платное обучение</a:t>
            </a:r>
            <a:endParaRPr lang="ru-RU" sz="2000" dirty="0">
              <a:solidFill>
                <a:srgbClr val="274255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5F1B543-ABB3-46CA-BDEE-2D937C0E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CE5B143-06D5-4BA9-8B76-0A6B3E62C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76" y="5258378"/>
            <a:ext cx="869979" cy="14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68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lh5.googleusercontent.com/LZwC0XSK7DZ2xU_7NrtksPlcRig9ceUYEzLtj77GgVmZ4DoZLxXy64wkMwGuhpkcioiRulgsbBnzDx7YD2oPERy53-31Kv4v4SmVo8binEkcShXbcWnQjUSBeg9NRgQkCtbjXnUwo770CevhGbI2tV0">
            <a:extLst>
              <a:ext uri="{FF2B5EF4-FFF2-40B4-BE49-F238E27FC236}">
                <a16:creationId xmlns:a16="http://schemas.microsoft.com/office/drawing/2014/main" id="{78737E25-98B1-4811-98A1-B3DA6C686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-60" r="9940"/>
          <a:stretch/>
        </p:blipFill>
        <p:spPr bwMode="auto">
          <a:xfrm>
            <a:off x="8384366" y="1476724"/>
            <a:ext cx="3763182" cy="509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4.googleusercontent.com/auRcodBsaR8tMC1MLUWO6UFzMRv4trF4qmBd1nnOFdy_zbkNDOFIX3VXinoBUdf2FR5Ljp2h4NV2iGVqpTh04E3cCQSeNd4cJgv_odwOFlnAeUsGrne9C9XLwncBANE1K5qVV3YSAcAY2SxQbpQR2Ao">
            <a:extLst>
              <a:ext uri="{FF2B5EF4-FFF2-40B4-BE49-F238E27FC236}">
                <a16:creationId xmlns:a16="http://schemas.microsoft.com/office/drawing/2014/main" id="{B4954579-C8BF-4F59-ABD1-1A9AADBA3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" t="16131" r="29017" b="-1416"/>
          <a:stretch/>
        </p:blipFill>
        <p:spPr bwMode="auto">
          <a:xfrm>
            <a:off x="4747631" y="1261267"/>
            <a:ext cx="3603081" cy="530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D07150-89DB-435D-8994-0D4A6455EC4B}"/>
              </a:ext>
            </a:extLst>
          </p:cNvPr>
          <p:cNvSpPr/>
          <p:nvPr/>
        </p:nvSpPr>
        <p:spPr>
          <a:xfrm>
            <a:off x="627718" y="1476724"/>
            <a:ext cx="4119913" cy="1543342"/>
          </a:xfrm>
          <a:prstGeom prst="rect">
            <a:avLst/>
          </a:prstGeom>
          <a:solidFill>
            <a:srgbClr val="3EA6DD">
              <a:alpha val="19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519832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spc="-50" dirty="0">
                <a:solidFill>
                  <a:srgbClr val="274255"/>
                </a:solidFill>
                <a:latin typeface="DaxlinePro-Bold" panose="02000503060000020004" pitchFamily="2" charset="0"/>
              </a:rPr>
              <a:t>Ответ №3: умение нестандартно мыслить</a:t>
            </a:r>
            <a:endParaRPr lang="ru-RU" b="1" spc="-50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5F1B543-ABB3-46CA-BDEE-2D937C0E20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r="67758"/>
          <a:stretch/>
        </p:blipFill>
        <p:spPr>
          <a:xfrm>
            <a:off x="263576" y="6089921"/>
            <a:ext cx="3763182" cy="592824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9F806EAF-18B5-4CCD-AB1E-0944ECAF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79" y="1645920"/>
            <a:ext cx="3770811" cy="128435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4930775" algn="l"/>
              </a:tabLst>
            </a:pP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На школьных уроках ты учишься думать и анализировать, но </a:t>
            </a:r>
            <a:r>
              <a:rPr lang="ru-RU" sz="18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олимпиады учат делать это каждый раз в новой обстановке</a:t>
            </a:r>
            <a:r>
              <a:rPr lang="ru-RU" sz="1800" dirty="0">
                <a:solidFill>
                  <a:srgbClr val="274255"/>
                </a:solidFill>
                <a:latin typeface="DaxlinePro-Regular" panose="02000503060000020004" pitchFamily="2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020C66-17B3-406F-9723-D0A6E3A3846E}"/>
              </a:ext>
            </a:extLst>
          </p:cNvPr>
          <p:cNvSpPr/>
          <p:nvPr/>
        </p:nvSpPr>
        <p:spPr>
          <a:xfrm>
            <a:off x="627718" y="3632385"/>
            <a:ext cx="42351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Задание:</a:t>
            </a:r>
            <a:br>
              <a:rPr lang="ru-RU" sz="16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GB" sz="16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На рисунках 1-3 и 4-6</a:t>
            </a:r>
            <a:r>
              <a:rPr lang="ru-RU" sz="160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GB" sz="1600" dirty="0">
                <a:solidFill>
                  <a:srgbClr val="274255"/>
                </a:solidFill>
                <a:latin typeface="DaxlinePro-Regular" panose="02000503060000020004" pitchFamily="2" charset="0"/>
              </a:rPr>
              <a:t>представлены значимые предметные детали из произведений русских писателей.</a:t>
            </a:r>
            <a:br>
              <a:rPr lang="ru-RU" sz="16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GB" sz="1600" dirty="0">
                <a:solidFill>
                  <a:srgbClr val="274255"/>
                </a:solidFill>
                <a:latin typeface="DaxlinePro-Regular" panose="02000503060000020004" pitchFamily="2" charset="0"/>
              </a:rPr>
              <a:t>По каждой комбинации предметов определите, какое произведение или загадано. </a:t>
            </a:r>
          </a:p>
        </p:txBody>
      </p:sp>
    </p:spTree>
    <p:extLst>
      <p:ext uri="{BB962C8B-B14F-4D97-AF65-F5344CB8AC3E}">
        <p14:creationId xmlns:p14="http://schemas.microsoft.com/office/powerpoint/2010/main" val="426321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3.userapi.com/impg/AJfGxl7g86ocKxIrskih5dRPzdCJlC3LygQU8A/dGWAmkk2XNg.jpg?size=2048x1365&amp;quality=95&amp;sign=b1b133b3bf037dedb3645dbb09525fba&amp;type=album">
            <a:extLst>
              <a:ext uri="{FF2B5EF4-FFF2-40B4-BE49-F238E27FC236}">
                <a16:creationId xmlns:a16="http://schemas.microsoft.com/office/drawing/2014/main" id="{2588DD50-01A3-4D63-94D8-50A8C15BA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b="21932"/>
          <a:stretch/>
        </p:blipFill>
        <p:spPr bwMode="auto">
          <a:xfrm>
            <a:off x="0" y="81023"/>
            <a:ext cx="12192000" cy="67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FC64002-F7A9-44DF-911A-74E57E6B89B6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519832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sz="4300" dirty="0">
                <a:solidFill>
                  <a:schemeClr val="bg1"/>
                </a:solidFill>
                <a:latin typeface="DaxlinePro-Bold" panose="02000503060000020004" pitchFamily="2" charset="0"/>
              </a:rPr>
              <a:t>Ответ №4: </a:t>
            </a:r>
            <a:r>
              <a:rPr lang="ru-RU" sz="4300" spc="-150" dirty="0">
                <a:solidFill>
                  <a:schemeClr val="bg1"/>
                </a:solidFill>
                <a:latin typeface="DaxlinePro-Bold" panose="02000503060000020004" pitchFamily="2" charset="0"/>
              </a:rPr>
              <a:t>сообщество единомышленников</a:t>
            </a:r>
            <a:endParaRPr lang="ru-RU" sz="4300" b="1" spc="-150" dirty="0">
              <a:solidFill>
                <a:schemeClr val="bg1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68725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7896EC-3498-42DD-BFF3-D4302A40C64F}"/>
              </a:ext>
            </a:extLst>
          </p:cNvPr>
          <p:cNvSpPr/>
          <p:nvPr/>
        </p:nvSpPr>
        <p:spPr>
          <a:xfrm>
            <a:off x="0" y="1"/>
            <a:ext cx="5937813" cy="6873966"/>
          </a:xfrm>
          <a:prstGeom prst="rect">
            <a:avLst/>
          </a:prstGeom>
          <a:solidFill>
            <a:srgbClr val="3EA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EA6DD"/>
              </a:solidFill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9D4A8CF8-520D-48A6-9A00-2E0BA5B41A93}"/>
              </a:ext>
            </a:extLst>
          </p:cNvPr>
          <p:cNvSpPr txBox="1">
            <a:spLocks/>
          </p:cNvSpPr>
          <p:nvPr/>
        </p:nvSpPr>
        <p:spPr>
          <a:xfrm>
            <a:off x="434533" y="525674"/>
            <a:ext cx="5294935" cy="403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3200"/>
            </a:pPr>
            <a:r>
              <a:rPr lang="ru-RU" sz="51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Как и где готовиться</a:t>
            </a:r>
            <a:br>
              <a:rPr lang="ru-RU" sz="51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sz="51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к олимпиадам?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628062-4BF5-46C8-A315-4154C16F7B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FC1E6-1069-4DDA-9DB7-17032F822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46411" y="4440247"/>
            <a:ext cx="1330383" cy="1649674"/>
          </a:xfrm>
          <a:prstGeom prst="rect">
            <a:avLst/>
          </a:prstGeom>
        </p:spPr>
      </p:pic>
      <p:pic>
        <p:nvPicPr>
          <p:cNvPr id="4098" name="Picture 2" descr="https://sun9-39.userapi.com/impg/aurKHLDIjrkH8NMxzlp9VkK-b0FbS2w39QwOPQ/G8ry3FjmNeA.jpg?size=2048x1365&amp;quality=95&amp;sign=5a00ec31cd38d365d264847de2b908bf&amp;type=album">
            <a:extLst>
              <a:ext uri="{FF2B5EF4-FFF2-40B4-BE49-F238E27FC236}">
                <a16:creationId xmlns:a16="http://schemas.microsoft.com/office/drawing/2014/main" id="{015E7719-2C00-44A9-9C95-1D2AC89F2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r="10852" b="2538"/>
          <a:stretch/>
        </p:blipFill>
        <p:spPr bwMode="auto">
          <a:xfrm>
            <a:off x="5937813" y="0"/>
            <a:ext cx="6344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165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7.userapi.com/impg/OB5osGmC74vVCUgQecRtTuBG3iXEUbXR-6ZGxw/TqvuFUDkhDE.jpg?size=2048x1365&amp;quality=95&amp;sign=1430223dff88be6229bbb6e346b69116&amp;type=album">
            <a:extLst>
              <a:ext uri="{FF2B5EF4-FFF2-40B4-BE49-F238E27FC236}">
                <a16:creationId xmlns:a16="http://schemas.microsoft.com/office/drawing/2014/main" id="{29DE4950-45EA-4118-971C-4B3F60FE1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1093" r="62310" b="1666"/>
          <a:stretch/>
        </p:blipFill>
        <p:spPr bwMode="auto">
          <a:xfrm>
            <a:off x="8610600" y="76200"/>
            <a:ext cx="3581400" cy="6781800"/>
          </a:xfrm>
          <a:prstGeom prst="rect">
            <a:avLst/>
          </a:prstGeom>
          <a:noFill/>
          <a:effectLst>
            <a:outerShdw blurRad="279400" sx="102000" sy="102000" algn="ctr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FE369BA-1146-45E7-9239-BCAB2D31DCC6}"/>
              </a:ext>
            </a:extLst>
          </p:cNvPr>
          <p:cNvSpPr/>
          <p:nvPr/>
        </p:nvSpPr>
        <p:spPr>
          <a:xfrm flipH="1">
            <a:off x="0" y="2628621"/>
            <a:ext cx="1030146" cy="930165"/>
          </a:xfrm>
          <a:prstGeom prst="rect">
            <a:avLst/>
          </a:prstGeom>
          <a:solidFill>
            <a:srgbClr val="4BAD3E">
              <a:alpha val="2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BDAB9E4-48E8-49AA-8B7A-031C74735317}"/>
              </a:ext>
            </a:extLst>
          </p:cNvPr>
          <p:cNvSpPr/>
          <p:nvPr/>
        </p:nvSpPr>
        <p:spPr>
          <a:xfrm flipH="1">
            <a:off x="0" y="1537751"/>
            <a:ext cx="1030146" cy="927112"/>
          </a:xfrm>
          <a:prstGeom prst="rect">
            <a:avLst/>
          </a:prstGeom>
          <a:solidFill>
            <a:srgbClr val="3EA6DD">
              <a:alpha val="2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38116D-ECF6-42B5-9164-677468A64FB4}"/>
              </a:ext>
            </a:extLst>
          </p:cNvPr>
          <p:cNvSpPr/>
          <p:nvPr/>
        </p:nvSpPr>
        <p:spPr>
          <a:xfrm flipH="1">
            <a:off x="0" y="3722544"/>
            <a:ext cx="1030146" cy="930165"/>
          </a:xfrm>
          <a:prstGeom prst="rect">
            <a:avLst/>
          </a:prstGeom>
          <a:solidFill>
            <a:srgbClr val="FABC45">
              <a:alpha val="2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C9F8D0B-6DA9-4EDC-ACDF-646275D5F96B}"/>
              </a:ext>
            </a:extLst>
          </p:cNvPr>
          <p:cNvSpPr/>
          <p:nvPr/>
        </p:nvSpPr>
        <p:spPr>
          <a:xfrm flipH="1">
            <a:off x="0" y="4816466"/>
            <a:ext cx="1030146" cy="973423"/>
          </a:xfrm>
          <a:prstGeom prst="rect">
            <a:avLst/>
          </a:prstGeom>
          <a:solidFill>
            <a:srgbClr val="274255">
              <a:alpha val="25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333498" y="464679"/>
            <a:ext cx="8410872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Самостоятельная подготовка</a:t>
            </a:r>
            <a:endParaRPr lang="ru-RU" b="1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5F1B543-ABB3-46CA-BDEE-2D937C0E20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ABC4AE-9C69-47E3-A220-4E7DED62B5B2}"/>
              </a:ext>
            </a:extLst>
          </p:cNvPr>
          <p:cNvSpPr/>
          <p:nvPr/>
        </p:nvSpPr>
        <p:spPr>
          <a:xfrm>
            <a:off x="1186539" y="1613531"/>
            <a:ext cx="6615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Решайте задания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прошедших олимпиад и смотрите их </a:t>
            </a:r>
            <a:r>
              <a:rPr lang="ru-RU" sz="2000" dirty="0" err="1">
                <a:solidFill>
                  <a:srgbClr val="274255"/>
                </a:solidFill>
                <a:latin typeface="DaxlinePro-Regular" panose="02000503060000020004" pitchFamily="2" charset="0"/>
              </a:rPr>
              <a:t>видеоразборы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на сайте ЦПМ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D2B241-4C79-47D1-8EF1-92E88CFD95BC}"/>
              </a:ext>
            </a:extLst>
          </p:cNvPr>
          <p:cNvSpPr/>
          <p:nvPr/>
        </p:nvSpPr>
        <p:spPr>
          <a:xfrm>
            <a:off x="1186538" y="2585871"/>
            <a:ext cx="66153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Пробуйте участвовать во всех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интересных вам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соревнованиях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: даже если они не дают льгот или шанс выиграть невелик, это хорошая тренировка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73BEE7-84BC-45FB-940B-9F80CB1A4882}"/>
              </a:ext>
            </a:extLst>
          </p:cNvPr>
          <p:cNvSpPr/>
          <p:nvPr/>
        </p:nvSpPr>
        <p:spPr>
          <a:xfrm>
            <a:off x="1186538" y="3905851"/>
            <a:ext cx="6615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Знакомьтесь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с единомышленниками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в сообществах по интересам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и готовьтесь вместе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74C276-83E8-4662-AC66-EEBB8476EFC6}"/>
              </a:ext>
            </a:extLst>
          </p:cNvPr>
          <p:cNvSpPr/>
          <p:nvPr/>
        </p:nvSpPr>
        <p:spPr>
          <a:xfrm>
            <a:off x="1186538" y="5123668"/>
            <a:ext cx="5291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Ищите материалы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в открытых источниках</a:t>
            </a:r>
          </a:p>
        </p:txBody>
      </p:sp>
    </p:spTree>
    <p:extLst>
      <p:ext uri="{BB962C8B-B14F-4D97-AF65-F5344CB8AC3E}">
        <p14:creationId xmlns:p14="http://schemas.microsoft.com/office/powerpoint/2010/main" val="231147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60C6024-FF97-4ADA-A38D-1F7518FD21B8}"/>
              </a:ext>
            </a:extLst>
          </p:cNvPr>
          <p:cNvSpPr/>
          <p:nvPr/>
        </p:nvSpPr>
        <p:spPr>
          <a:xfrm>
            <a:off x="256674" y="1682988"/>
            <a:ext cx="2810384" cy="3653637"/>
          </a:xfrm>
          <a:prstGeom prst="rect">
            <a:avLst/>
          </a:prstGeom>
          <a:solidFill>
            <a:srgbClr val="4B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9149FC7-B749-4C6D-9FD2-C13E15B91D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571A042-04BC-4723-8551-39755CD065B1}"/>
              </a:ext>
            </a:extLst>
          </p:cNvPr>
          <p:cNvSpPr/>
          <p:nvPr/>
        </p:nvSpPr>
        <p:spPr>
          <a:xfrm>
            <a:off x="3212763" y="1682988"/>
            <a:ext cx="2810384" cy="3653637"/>
          </a:xfrm>
          <a:prstGeom prst="rect">
            <a:avLst/>
          </a:prstGeom>
          <a:solidFill>
            <a:srgbClr val="FAB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0723FD-72DE-4371-B9B4-A46A56B0F5E0}"/>
              </a:ext>
            </a:extLst>
          </p:cNvPr>
          <p:cNvSpPr/>
          <p:nvPr/>
        </p:nvSpPr>
        <p:spPr>
          <a:xfrm>
            <a:off x="3212761" y="4685445"/>
            <a:ext cx="2810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74255"/>
                </a:solidFill>
                <a:latin typeface="DaxlinePro-Bold" panose="02000503060000020004" pitchFamily="2" charset="0"/>
              </a:rPr>
              <a:t>O</a:t>
            </a:r>
            <a:r>
              <a:rPr lang="ru-RU" sz="2400" dirty="0" err="1">
                <a:solidFill>
                  <a:srgbClr val="274255"/>
                </a:solidFill>
                <a:latin typeface="DaxlinePro-Bold" panose="02000503060000020004" pitchFamily="2" charset="0"/>
              </a:rPr>
              <a:t>limpiada.ru</a:t>
            </a:r>
            <a:endParaRPr lang="ru-RU" sz="2400" dirty="0">
              <a:solidFill>
                <a:srgbClr val="274255"/>
              </a:solidFill>
              <a:latin typeface="DaxlinePro-Bold" panose="02000503060000020004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59124D-0085-422F-9C19-76F8726EB374}"/>
              </a:ext>
            </a:extLst>
          </p:cNvPr>
          <p:cNvSpPr/>
          <p:nvPr/>
        </p:nvSpPr>
        <p:spPr>
          <a:xfrm>
            <a:off x="267026" y="4685445"/>
            <a:ext cx="2803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  <a:t>ЦПМ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63C1724-EA63-44E6-9749-3C37E9AC980C}"/>
              </a:ext>
            </a:extLst>
          </p:cNvPr>
          <p:cNvSpPr/>
          <p:nvPr/>
        </p:nvSpPr>
        <p:spPr>
          <a:xfrm>
            <a:off x="6168852" y="1682988"/>
            <a:ext cx="2810384" cy="3653637"/>
          </a:xfrm>
          <a:prstGeom prst="rect">
            <a:avLst/>
          </a:prstGeom>
          <a:solidFill>
            <a:srgbClr val="3EA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26E6039-1ECA-40FF-AA1D-1E3B2A657A96}"/>
              </a:ext>
            </a:extLst>
          </p:cNvPr>
          <p:cNvSpPr/>
          <p:nvPr/>
        </p:nvSpPr>
        <p:spPr>
          <a:xfrm>
            <a:off x="6168855" y="4607830"/>
            <a:ext cx="28103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  <a:t>Сообщества</a:t>
            </a:r>
            <a:b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  <a:t>по предметам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1B60619-85BC-4B6D-8A9D-29EB15479B99}"/>
              </a:ext>
            </a:extLst>
          </p:cNvPr>
          <p:cNvSpPr/>
          <p:nvPr/>
        </p:nvSpPr>
        <p:spPr>
          <a:xfrm>
            <a:off x="9124942" y="1682988"/>
            <a:ext cx="2810384" cy="3653637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873DD8E-3E59-4643-A120-633EA3F1B420}"/>
              </a:ext>
            </a:extLst>
          </p:cNvPr>
          <p:cNvSpPr/>
          <p:nvPr/>
        </p:nvSpPr>
        <p:spPr>
          <a:xfrm>
            <a:off x="9124941" y="4607830"/>
            <a:ext cx="28034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  <a:t>Задания</a:t>
            </a:r>
            <a:b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  <a:t>прошлых лет</a:t>
            </a:r>
          </a:p>
        </p:txBody>
      </p:sp>
      <p:pic>
        <p:nvPicPr>
          <p:cNvPr id="3" name="Рисунок 2" descr="Изображение выглядит как Графика, Шрифт, снимок экрана, символ&#10;&#10;Описание создано автоматически">
            <a:extLst>
              <a:ext uri="{FF2B5EF4-FFF2-40B4-BE49-F238E27FC236}">
                <a16:creationId xmlns:a16="http://schemas.microsoft.com/office/drawing/2014/main" id="{C4889230-7775-4B7C-BD9D-762A1425C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3" y="1821448"/>
            <a:ext cx="2547295" cy="2547295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Графика, круг&#10;&#10;Описание создано автоматически">
            <a:extLst>
              <a:ext uri="{FF2B5EF4-FFF2-40B4-BE49-F238E27FC236}">
                <a16:creationId xmlns:a16="http://schemas.microsoft.com/office/drawing/2014/main" id="{554BF529-9659-4EFE-82DE-C70F955E4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93" y="1821448"/>
            <a:ext cx="2547295" cy="2547295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ка, Шрифт, круг, снимок экрана&#10;&#10;Описание создано автоматически">
            <a:extLst>
              <a:ext uri="{FF2B5EF4-FFF2-40B4-BE49-F238E27FC236}">
                <a16:creationId xmlns:a16="http://schemas.microsoft.com/office/drawing/2014/main" id="{DB618F06-F311-423E-90D4-646318EFE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34" y="1823104"/>
            <a:ext cx="2545639" cy="25456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ка, снимок экрана, Шрифт, круг&#10;&#10;Описание создано автоматически">
            <a:extLst>
              <a:ext uri="{FF2B5EF4-FFF2-40B4-BE49-F238E27FC236}">
                <a16:creationId xmlns:a16="http://schemas.microsoft.com/office/drawing/2014/main" id="{957138A4-321A-4CAE-B119-FA5A56B41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32" y="1821448"/>
            <a:ext cx="2547295" cy="2547295"/>
          </a:xfrm>
          <a:prstGeom prst="rect">
            <a:avLst/>
          </a:prstGeom>
        </p:spPr>
      </p:pic>
      <p:sp>
        <p:nvSpPr>
          <p:cNvPr id="20" name="Заголовок 4">
            <a:extLst>
              <a:ext uri="{FF2B5EF4-FFF2-40B4-BE49-F238E27FC236}">
                <a16:creationId xmlns:a16="http://schemas.microsoft.com/office/drawing/2014/main" id="{60B9D551-F07D-4D52-A661-97538B522A15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82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sz="3600" dirty="0">
                <a:solidFill>
                  <a:srgbClr val="274255"/>
                </a:solidFill>
                <a:latin typeface="DaxlinePro-Light" panose="02000503040000020004" pitchFamily="2" charset="0"/>
              </a:rPr>
              <a:t>Полезные ссылки для самоподготовки</a:t>
            </a:r>
            <a:endParaRPr lang="ru-RU" sz="3600" b="1" dirty="0">
              <a:solidFill>
                <a:srgbClr val="274255"/>
              </a:solidFill>
              <a:latin typeface="DaxlinePro-Light" panose="02000503040000020004" pitchFamily="2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5956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un9-20.userapi.com/impg/w_KE67bnl0Zyphu9EsusOJxRY9-rOvyAcwVTnQ/dBBmSbBg6oc.jpg?size=2560x1707&amp;quality=95&amp;sign=079e030f3d3e3ffed42b7aeeebbd3e1a&amp;type=album">
            <a:extLst>
              <a:ext uri="{FF2B5EF4-FFF2-40B4-BE49-F238E27FC236}">
                <a16:creationId xmlns:a16="http://schemas.microsoft.com/office/drawing/2014/main" id="{FA6CD568-1CE8-4414-9CCD-4245F6BB0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b="26002"/>
          <a:stretch/>
        </p:blipFill>
        <p:spPr bwMode="auto">
          <a:xfrm>
            <a:off x="367161" y="604886"/>
            <a:ext cx="3705862" cy="146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1F4BCF0-B285-4DF2-B93C-864998722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3" b="19631"/>
          <a:stretch/>
        </p:blipFill>
        <p:spPr>
          <a:xfrm>
            <a:off x="5897715" y="3370639"/>
            <a:ext cx="3708387" cy="1456048"/>
          </a:xfrm>
          <a:prstGeom prst="rect">
            <a:avLst/>
          </a:prstGeom>
        </p:spPr>
      </p:pic>
      <p:pic>
        <p:nvPicPr>
          <p:cNvPr id="2052" name="Picture 4" descr="https://sun1-19.userapi.com/impg/hgAtseUkorbUxT_gbC0AHjToYJ5-SJqmbG439w/aCdxwT_Ro0k.jpg?size=1600x800&amp;quality=95&amp;sign=267e3044a4fcee6b1fa264a50f4aa52b&amp;type=album">
            <a:extLst>
              <a:ext uri="{FF2B5EF4-FFF2-40B4-BE49-F238E27FC236}">
                <a16:creationId xmlns:a16="http://schemas.microsoft.com/office/drawing/2014/main" id="{49526908-3719-4DBE-B7E8-6DC3F9CA3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" b="18341"/>
          <a:stretch/>
        </p:blipFill>
        <p:spPr bwMode="auto">
          <a:xfrm>
            <a:off x="8230113" y="611275"/>
            <a:ext cx="3705862" cy="14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26.userapi.com/impg/sVwrse3Q4MBNDlRH0ULbwzhcx32RYByrIZft7w/7HsxybQxfGM.jpg?size=2048x1365&amp;quality=95&amp;sign=aa8aa18a5a2cd9ce08a96b1bfd65139e&amp;type=album">
            <a:extLst>
              <a:ext uri="{FF2B5EF4-FFF2-40B4-BE49-F238E27FC236}">
                <a16:creationId xmlns:a16="http://schemas.microsoft.com/office/drawing/2014/main" id="{22A04762-6921-4AAE-9212-673763A8A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3" b="23076"/>
          <a:stretch/>
        </p:blipFill>
        <p:spPr bwMode="auto">
          <a:xfrm>
            <a:off x="4297374" y="613455"/>
            <a:ext cx="3708387" cy="14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085384-8F50-4131-9294-EB1A5FAE463D}"/>
              </a:ext>
            </a:extLst>
          </p:cNvPr>
          <p:cNvSpPr/>
          <p:nvPr/>
        </p:nvSpPr>
        <p:spPr>
          <a:xfrm>
            <a:off x="5897716" y="4835258"/>
            <a:ext cx="3708387" cy="990550"/>
          </a:xfrm>
          <a:prstGeom prst="rect">
            <a:avLst/>
          </a:prstGeom>
          <a:solidFill>
            <a:srgbClr val="274255">
              <a:alpha val="7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BA1631-173D-4DB4-8062-31EB7BEF6AA9}"/>
              </a:ext>
            </a:extLst>
          </p:cNvPr>
          <p:cNvSpPr/>
          <p:nvPr/>
        </p:nvSpPr>
        <p:spPr>
          <a:xfrm>
            <a:off x="4297374" y="2075901"/>
            <a:ext cx="3708387" cy="990549"/>
          </a:xfrm>
          <a:prstGeom prst="rect">
            <a:avLst/>
          </a:prstGeom>
          <a:solidFill>
            <a:srgbClr val="274255">
              <a:alpha val="7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51D062A-E4E1-4899-AE11-74DF38E0A989}"/>
              </a:ext>
            </a:extLst>
          </p:cNvPr>
          <p:cNvSpPr/>
          <p:nvPr/>
        </p:nvSpPr>
        <p:spPr>
          <a:xfrm>
            <a:off x="8227587" y="2075901"/>
            <a:ext cx="3705862" cy="990550"/>
          </a:xfrm>
          <a:prstGeom prst="rect">
            <a:avLst/>
          </a:prstGeom>
          <a:solidFill>
            <a:srgbClr val="274255">
              <a:alpha val="7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F1474FD-251A-422F-A229-5DF8000E3BFE}"/>
              </a:ext>
            </a:extLst>
          </p:cNvPr>
          <p:cNvSpPr/>
          <p:nvPr/>
        </p:nvSpPr>
        <p:spPr>
          <a:xfrm>
            <a:off x="2034490" y="4835258"/>
            <a:ext cx="3708387" cy="990550"/>
          </a:xfrm>
          <a:prstGeom prst="rect">
            <a:avLst/>
          </a:prstGeom>
          <a:solidFill>
            <a:srgbClr val="274255">
              <a:alpha val="7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E7EF9AF-BD74-4557-8F42-A1957D291429}"/>
              </a:ext>
            </a:extLst>
          </p:cNvPr>
          <p:cNvSpPr/>
          <p:nvPr/>
        </p:nvSpPr>
        <p:spPr>
          <a:xfrm>
            <a:off x="367160" y="2075901"/>
            <a:ext cx="3708387" cy="990607"/>
          </a:xfrm>
          <a:prstGeom prst="rect">
            <a:avLst/>
          </a:prstGeom>
          <a:solidFill>
            <a:srgbClr val="274255">
              <a:alpha val="7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5A732-A016-47D0-B848-C99A377A5092}"/>
              </a:ext>
            </a:extLst>
          </p:cNvPr>
          <p:cNvSpPr txBox="1"/>
          <p:nvPr/>
        </p:nvSpPr>
        <p:spPr>
          <a:xfrm>
            <a:off x="604986" y="2250210"/>
            <a:ext cx="323020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EA6DD"/>
                </a:solidFill>
                <a:latin typeface="DaxlinePro-Bold" panose="02000503060000020004" pitchFamily="2" charset="0"/>
              </a:rPr>
              <a:t>Всероссийская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олимпиада школьников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0C9410-CFA1-4940-9D45-8D678ADC9DED}"/>
              </a:ext>
            </a:extLst>
          </p:cNvPr>
          <p:cNvSpPr txBox="1"/>
          <p:nvPr/>
        </p:nvSpPr>
        <p:spPr>
          <a:xfrm>
            <a:off x="2350999" y="5209492"/>
            <a:ext cx="3230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4BAD3E"/>
                </a:solidFill>
                <a:latin typeface="DaxlinePro-Bold" panose="02000503060000020004" pitchFamily="2" charset="0"/>
              </a:rPr>
              <a:t>Перечневые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олимпиады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C9FA2-8A64-43C5-8A7C-B6746C5C3FAB}"/>
              </a:ext>
            </a:extLst>
          </p:cNvPr>
          <p:cNvSpPr txBox="1"/>
          <p:nvPr/>
        </p:nvSpPr>
        <p:spPr>
          <a:xfrm>
            <a:off x="6048962" y="5209492"/>
            <a:ext cx="3510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3EA6DD"/>
                </a:solidFill>
                <a:latin typeface="DaxlinePro-Bold" panose="02000503060000020004" pitchFamily="2" charset="0"/>
              </a:rPr>
              <a:t>Неперечневые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олимпиады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25202-67EE-4C13-A878-2414708CFCBB}"/>
              </a:ext>
            </a:extLst>
          </p:cNvPr>
          <p:cNvSpPr txBox="1"/>
          <p:nvPr/>
        </p:nvSpPr>
        <p:spPr>
          <a:xfrm>
            <a:off x="8980578" y="2250210"/>
            <a:ext cx="24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9AF1B"/>
                </a:solidFill>
                <a:latin typeface="DaxlinePro-Bold" panose="02000503060000020004" pitchFamily="2" charset="0"/>
              </a:rPr>
              <a:t>Международные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олимпиады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00EA3-43B6-4352-9BAC-9E21A1B7B32B}"/>
              </a:ext>
            </a:extLst>
          </p:cNvPr>
          <p:cNvSpPr txBox="1"/>
          <p:nvPr/>
        </p:nvSpPr>
        <p:spPr>
          <a:xfrm>
            <a:off x="4521702" y="2250210"/>
            <a:ext cx="323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4BAD3E"/>
                </a:solidFill>
                <a:latin typeface="DaxlinePro-Bold" panose="02000503060000020004" pitchFamily="2" charset="0"/>
              </a:rPr>
              <a:t>Учебно-тренировочные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чемпионаты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89A1FF-E490-4969-BB64-7756AEB3D4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1" y="6056906"/>
            <a:ext cx="11696870" cy="5941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AEA7AE-9334-40BF-810E-274701290872}"/>
              </a:ext>
            </a:extLst>
          </p:cNvPr>
          <p:cNvSpPr/>
          <p:nvPr/>
        </p:nvSpPr>
        <p:spPr>
          <a:xfrm>
            <a:off x="367160" y="613458"/>
            <a:ext cx="3708387" cy="2452993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C330415-FBD1-47A0-95B8-2FC3CB3E3F46}"/>
              </a:ext>
            </a:extLst>
          </p:cNvPr>
          <p:cNvSpPr/>
          <p:nvPr/>
        </p:nvSpPr>
        <p:spPr>
          <a:xfrm>
            <a:off x="4297374" y="613457"/>
            <a:ext cx="3708387" cy="2452993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272EF69-E947-435C-B627-E3E9064BAFE1}"/>
              </a:ext>
            </a:extLst>
          </p:cNvPr>
          <p:cNvSpPr/>
          <p:nvPr/>
        </p:nvSpPr>
        <p:spPr>
          <a:xfrm>
            <a:off x="8227588" y="613456"/>
            <a:ext cx="3708387" cy="2452993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0FC203C-419E-4040-9BD3-0D9F977D8F2C}"/>
              </a:ext>
            </a:extLst>
          </p:cNvPr>
          <p:cNvSpPr/>
          <p:nvPr/>
        </p:nvSpPr>
        <p:spPr>
          <a:xfrm>
            <a:off x="2034490" y="3381386"/>
            <a:ext cx="3708387" cy="2452993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8FC9672-C877-469A-86E4-30A4CA80B07C}"/>
              </a:ext>
            </a:extLst>
          </p:cNvPr>
          <p:cNvSpPr/>
          <p:nvPr/>
        </p:nvSpPr>
        <p:spPr>
          <a:xfrm>
            <a:off x="5897715" y="3381386"/>
            <a:ext cx="3708387" cy="2452993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sun1-91.userapi.com/impg/AH9QhMZuGIjuzO95dithZfCtxqsaV_b8xRxaeQ/wNthiAv60BU.jpg?size=2560x1707&amp;quality=95&amp;sign=85a9ee7cbd2944386a4b421f516b7503&amp;type=album">
            <a:extLst>
              <a:ext uri="{FF2B5EF4-FFF2-40B4-BE49-F238E27FC236}">
                <a16:creationId xmlns:a16="http://schemas.microsoft.com/office/drawing/2014/main" id="{80F4717D-91A3-435F-8D4F-31B3ACB75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25566" r="1104" b="21054"/>
          <a:stretch/>
        </p:blipFill>
        <p:spPr bwMode="auto">
          <a:xfrm>
            <a:off x="2034490" y="3379207"/>
            <a:ext cx="3705861" cy="14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51B10B-D7E9-40FA-81FE-13394137E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6" b="31225"/>
          <a:stretch/>
        </p:blipFill>
        <p:spPr>
          <a:xfrm>
            <a:off x="0" y="2662371"/>
            <a:ext cx="12192000" cy="4195629"/>
          </a:xfrm>
          <a:prstGeom prst="rect">
            <a:avLst/>
          </a:prstGeom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Бесплатный курс </a:t>
            </a:r>
            <a:r>
              <a:rPr lang="ru-RU" b="1" dirty="0">
                <a:solidFill>
                  <a:srgbClr val="4BAD3E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«Про олимпиады»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D2B241-4C79-47D1-8EF1-92E88CFD95BC}"/>
              </a:ext>
            </a:extLst>
          </p:cNvPr>
          <p:cNvSpPr/>
          <p:nvPr/>
        </p:nvSpPr>
        <p:spPr>
          <a:xfrm>
            <a:off x="560408" y="1435261"/>
            <a:ext cx="11374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Вводный онлайн-курс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об олимпиадах школьников от Центра педагогического мастерства.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Он поможет </a:t>
            </a:r>
            <a:r>
              <a:rPr lang="ru-RU" sz="2000" dirty="0">
                <a:solidFill>
                  <a:srgbClr val="274255"/>
                </a:solidFill>
                <a:latin typeface="DaxlinePro-Bold" panose="02000503060000020004" pitchFamily="2" charset="0"/>
              </a:rPr>
              <a:t>сориентироваться в мире олимпиад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и разобраться с тем, какие олимпиады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существуют, зачем и как в них участвовать, где искать необходимую информацию</a:t>
            </a:r>
          </a:p>
        </p:txBody>
      </p:sp>
      <p:pic>
        <p:nvPicPr>
          <p:cNvPr id="3" name="Рисунок 2" descr="Изображение выглядит как Графика, снимок экрана, текст, Шрифт&#10;&#10;Описание создано автоматически">
            <a:extLst>
              <a:ext uri="{FF2B5EF4-FFF2-40B4-BE49-F238E27FC236}">
                <a16:creationId xmlns:a16="http://schemas.microsoft.com/office/drawing/2014/main" id="{62C42A5C-6E28-4595-93AC-6358F8B7F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63" y="4027989"/>
            <a:ext cx="2569963" cy="25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1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31.userapi.com/impg/GyJHaL4N4XtAZKA8jM0iaJ3ibHnDlJCWk5UWRw/2ziHuHqYen4.jpg?size=2560x1707&amp;quality=95&amp;sign=ab07d5fa8be35994f33a8892bc14c377&amp;type=album">
            <a:extLst>
              <a:ext uri="{FF2B5EF4-FFF2-40B4-BE49-F238E27FC236}">
                <a16:creationId xmlns:a16="http://schemas.microsoft.com/office/drawing/2014/main" id="{E025D0F6-C5C8-44BC-B3C0-BB3FE7C90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1" b="26168"/>
          <a:stretch/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Учебно-тренировочные чемпионаты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D2B241-4C79-47D1-8EF1-92E88CFD95BC}"/>
              </a:ext>
            </a:extLst>
          </p:cNvPr>
          <p:cNvSpPr/>
          <p:nvPr/>
        </p:nvSpPr>
        <p:spPr>
          <a:xfrm>
            <a:off x="560408" y="1435261"/>
            <a:ext cx="10620736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2000" dirty="0">
                <a:solidFill>
                  <a:srgbClr val="4BAD3E"/>
                </a:solidFill>
                <a:latin typeface="DaxlinePro-Bold" panose="02000503060000020004" pitchFamily="2" charset="0"/>
              </a:rPr>
              <a:t>Попробуйте себя в командных соревнованиях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, которые позволяют посмотреть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на школьные предметы по-новому и применить знания в практических задачах.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2000" dirty="0">
                <a:solidFill>
                  <a:srgbClr val="3EA6DD"/>
                </a:solidFill>
                <a:latin typeface="DaxlinePro-Bold" panose="02000503060000020004" pitchFamily="2" charset="0"/>
              </a:rPr>
              <a:t>Чемпионаты проходят в игровой форме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, развивают креативное мышление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и погружают в мир олимпиад.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ECF746-B26A-465B-8284-0AF80782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62" y="2111521"/>
            <a:ext cx="1024198" cy="9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88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9777CF-D789-4950-AA99-7E71E00C343A}"/>
              </a:ext>
            </a:extLst>
          </p:cNvPr>
          <p:cNvSpPr/>
          <p:nvPr/>
        </p:nvSpPr>
        <p:spPr>
          <a:xfrm>
            <a:off x="0" y="77002"/>
            <a:ext cx="12191999" cy="6780998"/>
          </a:xfrm>
          <a:prstGeom prst="rect">
            <a:avLst/>
          </a:prstGeom>
          <a:solidFill>
            <a:srgbClr val="1C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37294-D930-41DC-B8FC-47A7DEAB59D5}"/>
              </a:ext>
            </a:extLst>
          </p:cNvPr>
          <p:cNvSpPr txBox="1"/>
          <p:nvPr/>
        </p:nvSpPr>
        <p:spPr>
          <a:xfrm>
            <a:off x="6578099" y="6123736"/>
            <a:ext cx="523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GB" dirty="0">
                <a:solidFill>
                  <a:srgbClr val="E6E6E6"/>
                </a:solidFill>
                <a:latin typeface="DaxlinePro-Regular" panose="02000503060000020004" pitchFamily="2" charset="0"/>
              </a:rPr>
              <a:t>Учебно-тренировочный чемпионат МЫШ,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77D87-FE36-42A5-8CD3-66A8506F44AF}"/>
              </a:ext>
            </a:extLst>
          </p:cNvPr>
          <p:cNvSpPr txBox="1"/>
          <p:nvPr/>
        </p:nvSpPr>
        <p:spPr>
          <a:xfrm>
            <a:off x="797018" y="1199091"/>
            <a:ext cx="10065528" cy="422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GB" sz="2800" dirty="0">
                <a:solidFill>
                  <a:schemeClr val="bg1"/>
                </a:solidFill>
                <a:latin typeface="DaxlinePro-Bold" panose="02000503060000020004" pitchFamily="2" charset="0"/>
              </a:rPr>
              <a:t>Слово Х </a:t>
            </a:r>
            <a:r>
              <a:rPr lang="ru-GB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называет пряник и животное.</a:t>
            </a:r>
            <a:endParaRPr lang="ru-RU" sz="2800" dirty="0">
              <a:solidFill>
                <a:schemeClr val="bg1"/>
              </a:solidFill>
              <a:latin typeface="DaxlinePro-Regular" panose="02000503060000020004" pitchFamily="2" charset="0"/>
            </a:endParaRPr>
          </a:p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GB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Наименование животного </a:t>
            </a:r>
            <a:r>
              <a:rPr lang="ru-GB" sz="2800" b="1" dirty="0">
                <a:solidFill>
                  <a:schemeClr val="bg1"/>
                </a:solidFill>
                <a:latin typeface="DaxlinePro-Bold" panose="02000503060000020004" pitchFamily="2" charset="0"/>
              </a:rPr>
              <a:t>Х</a:t>
            </a:r>
            <a:r>
              <a:rPr lang="ru-GB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 обычно выглядит</a:t>
            </a:r>
            <a:br>
              <a:rPr lang="ru-RU" sz="2800" dirty="0">
                <a:solidFill>
                  <a:schemeClr val="bg1"/>
                </a:solidFill>
                <a:latin typeface="DaxlinePro-Regular" panose="02000503060000020004" pitchFamily="2" charset="0"/>
              </a:rPr>
            </a:br>
            <a:r>
              <a:rPr lang="ru-GB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как </a:t>
            </a:r>
            <a:r>
              <a:rPr lang="ru-GB" sz="2800" b="1" dirty="0">
                <a:solidFill>
                  <a:schemeClr val="bg1"/>
                </a:solidFill>
                <a:latin typeface="DaxlinePro-Bold" panose="02000503060000020004" pitchFamily="2" charset="0"/>
              </a:rPr>
              <a:t>Х</a:t>
            </a:r>
            <a:r>
              <a:rPr lang="en-US" sz="2800" b="1" dirty="0">
                <a:solidFill>
                  <a:schemeClr val="bg1"/>
                </a:solidFill>
                <a:latin typeface="DaxlinePro-Bold" panose="02000503060000020004" pitchFamily="2" charset="0"/>
              </a:rPr>
              <a:t>’</a:t>
            </a:r>
            <a:r>
              <a:rPr lang="ru-RU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, которое отличается от</a:t>
            </a:r>
            <a:r>
              <a:rPr lang="ru-RU" sz="2800" dirty="0">
                <a:solidFill>
                  <a:schemeClr val="bg1"/>
                </a:solidFill>
                <a:latin typeface="DaxlinePro-Bold" panose="02000503060000020004" pitchFamily="2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DaxlinePro-Bold" panose="02000503060000020004" pitchFamily="2" charset="0"/>
              </a:rPr>
              <a:t>Х</a:t>
            </a:r>
            <a:r>
              <a:rPr lang="ru-RU" sz="2800" dirty="0">
                <a:solidFill>
                  <a:schemeClr val="bg1"/>
                </a:solidFill>
                <a:latin typeface="DaxlinePro-Bold" panose="02000503060000020004" pitchFamily="2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одной буквой. </a:t>
            </a:r>
          </a:p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Наименование </a:t>
            </a:r>
            <a:r>
              <a:rPr lang="ru-RU" sz="2800" b="1" dirty="0">
                <a:solidFill>
                  <a:schemeClr val="bg1"/>
                </a:solidFill>
                <a:latin typeface="DaxlinePro-Bold" panose="02000503060000020004" pitchFamily="2" charset="0"/>
              </a:rPr>
              <a:t>Х</a:t>
            </a:r>
            <a:r>
              <a:rPr lang="ru-RU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, тем не менее, стоит считать более логичным (нежели </a:t>
            </a:r>
            <a:r>
              <a:rPr lang="ru-RU" sz="2800" dirty="0">
                <a:solidFill>
                  <a:schemeClr val="bg1"/>
                </a:solidFill>
                <a:latin typeface="DaxlinePro-Bold" panose="02000503060000020004" pitchFamily="2" charset="0"/>
              </a:rPr>
              <a:t>Х</a:t>
            </a:r>
            <a:r>
              <a:rPr lang="en-US" sz="2800" dirty="0">
                <a:solidFill>
                  <a:schemeClr val="bg1"/>
                </a:solidFill>
                <a:latin typeface="DaxlinePro-Bold" panose="02000503060000020004" pitchFamily="2" charset="0"/>
              </a:rPr>
              <a:t>’</a:t>
            </a:r>
            <a:r>
              <a:rPr lang="en-US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)</a:t>
            </a:r>
            <a:r>
              <a:rPr lang="ru-RU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, поскольку это животное,</a:t>
            </a:r>
            <a:br>
              <a:rPr lang="ru-RU" sz="2800" dirty="0">
                <a:solidFill>
                  <a:schemeClr val="bg1"/>
                </a:solidFill>
                <a:latin typeface="DaxlinePro-Regular" panose="02000503060000020004" pitchFamily="2" charset="0"/>
              </a:rPr>
            </a:br>
            <a:r>
              <a:rPr lang="ru-RU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хоть и является оленем, похоже на другое животное, </a:t>
            </a:r>
            <a:r>
              <a:rPr lang="en-US" sz="2800" b="1" dirty="0">
                <a:solidFill>
                  <a:schemeClr val="bg1"/>
                </a:solidFill>
                <a:latin typeface="DaxlinePro-Bold" panose="02000503060000020004" pitchFamily="2" charset="0"/>
              </a:rPr>
              <a:t>Y</a:t>
            </a:r>
            <a:r>
              <a:rPr lang="en-US" sz="2800" dirty="0">
                <a:solidFill>
                  <a:schemeClr val="bg1"/>
                </a:solidFill>
                <a:latin typeface="DaxlinePro-Regular" panose="02000503060000020004" pitchFamily="2" charset="0"/>
              </a:rPr>
              <a:t>. </a:t>
            </a:r>
            <a:endParaRPr lang="ru-RU" sz="2800" dirty="0">
              <a:solidFill>
                <a:schemeClr val="bg1"/>
              </a:solidFill>
              <a:latin typeface="DaxlinePro-Regular" panose="02000503060000020004" pitchFamily="2" charset="0"/>
            </a:endParaRPr>
          </a:p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sz="2800" dirty="0">
                <a:solidFill>
                  <a:srgbClr val="FABC45"/>
                </a:solidFill>
                <a:latin typeface="DaxlinePro-Regular" panose="02000503060000020004" pitchFamily="2" charset="0"/>
              </a:rPr>
              <a:t>Назовите все неизвестные.</a:t>
            </a:r>
            <a:endParaRPr lang="ru-GB" sz="2800" dirty="0">
              <a:solidFill>
                <a:srgbClr val="FABC45"/>
              </a:solidFill>
              <a:latin typeface="DaxlinePro-Regular" panose="02000503060000020004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9B5CE7-1AF7-42A9-9729-76A40AAD16C8}"/>
              </a:ext>
            </a:extLst>
          </p:cNvPr>
          <p:cNvSpPr/>
          <p:nvPr/>
        </p:nvSpPr>
        <p:spPr>
          <a:xfrm>
            <a:off x="10075801" y="872892"/>
            <a:ext cx="1573489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900" dirty="0">
                <a:solidFill>
                  <a:srgbClr val="274255"/>
                </a:solidFill>
                <a:latin typeface="DaxlinePro-Black" panose="02000503070000020004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7674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9777CF-D789-4950-AA99-7E71E00C343A}"/>
              </a:ext>
            </a:extLst>
          </p:cNvPr>
          <p:cNvSpPr/>
          <p:nvPr/>
        </p:nvSpPr>
        <p:spPr>
          <a:xfrm>
            <a:off x="1" y="77002"/>
            <a:ext cx="12191999" cy="6780998"/>
          </a:xfrm>
          <a:prstGeom prst="rect">
            <a:avLst/>
          </a:prstGeom>
          <a:solidFill>
            <a:srgbClr val="1C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4F7EA7-E828-4120-98DF-379151F4EEC4}"/>
              </a:ext>
            </a:extLst>
          </p:cNvPr>
          <p:cNvSpPr/>
          <p:nvPr/>
        </p:nvSpPr>
        <p:spPr>
          <a:xfrm>
            <a:off x="1558254" y="1435261"/>
            <a:ext cx="4602589" cy="3950077"/>
          </a:xfrm>
          <a:prstGeom prst="rect">
            <a:avLst/>
          </a:prstGeom>
          <a:solidFill>
            <a:srgbClr val="3EA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77D87-FE36-42A5-8CD3-66A8506F44AF}"/>
              </a:ext>
            </a:extLst>
          </p:cNvPr>
          <p:cNvSpPr txBox="1"/>
          <p:nvPr/>
        </p:nvSpPr>
        <p:spPr>
          <a:xfrm>
            <a:off x="1493411" y="5932394"/>
            <a:ext cx="4602589" cy="49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sz="2300" dirty="0">
                <a:solidFill>
                  <a:schemeClr val="bg1"/>
                </a:solidFill>
                <a:latin typeface="DaxlinePro-Regular" panose="02000503060000020004" pitchFamily="2" charset="0"/>
              </a:rPr>
              <a:t>Х – </a:t>
            </a:r>
            <a:r>
              <a:rPr lang="ru-RU" sz="2300" dirty="0" err="1">
                <a:solidFill>
                  <a:schemeClr val="bg1"/>
                </a:solidFill>
                <a:latin typeface="DaxlinePro-Regular" panose="02000503060000020004" pitchFamily="2" charset="0"/>
              </a:rPr>
              <a:t>козуля</a:t>
            </a:r>
            <a:r>
              <a:rPr lang="ru-RU" sz="2300" dirty="0">
                <a:solidFill>
                  <a:schemeClr val="bg1"/>
                </a:solidFill>
                <a:latin typeface="DaxlinePro-Regular" panose="02000503060000020004" pitchFamily="2" charset="0"/>
              </a:rPr>
              <a:t>;  Х’ – косуля; У – коза</a:t>
            </a:r>
            <a:endParaRPr lang="ru-GB" sz="2300" dirty="0">
              <a:solidFill>
                <a:schemeClr val="bg1"/>
              </a:solidFill>
              <a:latin typeface="DaxlinePro-Regular" panose="02000503060000020004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9B5CE7-1AF7-42A9-9729-76A40AAD16C8}"/>
              </a:ext>
            </a:extLst>
          </p:cNvPr>
          <p:cNvSpPr/>
          <p:nvPr/>
        </p:nvSpPr>
        <p:spPr>
          <a:xfrm>
            <a:off x="10136568" y="839597"/>
            <a:ext cx="1573489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00" dirty="0">
                <a:solidFill>
                  <a:srgbClr val="274255"/>
                </a:solidFill>
                <a:latin typeface="DaxlinePro-Black" panose="02000503070000020004" pitchFamily="2" charset="0"/>
              </a:rPr>
              <a:t>!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ECC7D794-6CCF-448E-BFE3-37FBA58AB51C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Ответ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9A6703B-08CE-45C9-A071-04A9ED20FDA5}"/>
              </a:ext>
            </a:extLst>
          </p:cNvPr>
          <p:cNvSpPr/>
          <p:nvPr/>
        </p:nvSpPr>
        <p:spPr>
          <a:xfrm>
            <a:off x="6538078" y="3088655"/>
            <a:ext cx="3596853" cy="3187710"/>
          </a:xfrm>
          <a:prstGeom prst="rect">
            <a:avLst/>
          </a:prstGeom>
          <a:solidFill>
            <a:srgbClr val="4BA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img.povar.ru/mobile/63/51/7e/5c/pomorskie_kozuli-92205.jpg">
            <a:extLst>
              <a:ext uri="{FF2B5EF4-FFF2-40B4-BE49-F238E27FC236}">
                <a16:creationId xmlns:a16="http://schemas.microsoft.com/office/drawing/2014/main" id="{A5C479D6-2916-4D0D-8AF6-FC5B6FD21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32" y="3185930"/>
            <a:ext cx="3596852" cy="318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970ACB-3EBF-4CAB-8A52-E6C5A183B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" t="582" b="1"/>
          <a:stretch/>
        </p:blipFill>
        <p:spPr>
          <a:xfrm>
            <a:off x="1490867" y="1534982"/>
            <a:ext cx="4566392" cy="3950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4F2765-2A52-41C5-8DAA-B1DF8CBD1483}"/>
              </a:ext>
            </a:extLst>
          </p:cNvPr>
          <p:cNvSpPr txBox="1"/>
          <p:nvPr/>
        </p:nvSpPr>
        <p:spPr>
          <a:xfrm>
            <a:off x="4379063" y="4682510"/>
            <a:ext cx="1581669" cy="49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sz="2300" dirty="0">
                <a:solidFill>
                  <a:schemeClr val="bg1"/>
                </a:solidFill>
                <a:latin typeface="DaxlinePro-ExtraBold" panose="02000503070000020004" pitchFamily="2" charset="0"/>
              </a:rPr>
              <a:t>ДА, ЭТО Я</a:t>
            </a:r>
            <a:endParaRPr lang="ru-GB" sz="2300" dirty="0">
              <a:solidFill>
                <a:schemeClr val="bg1"/>
              </a:solidFill>
              <a:latin typeface="DaxlinePro-ExtraBold" panose="02000503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99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Графика, Шрифт, снимок экрана, символ&#10;&#10;Описание создано автоматически">
            <a:extLst>
              <a:ext uri="{FF2B5EF4-FFF2-40B4-BE49-F238E27FC236}">
                <a16:creationId xmlns:a16="http://schemas.microsoft.com/office/drawing/2014/main" id="{3D8EB60D-6973-46A3-AA39-6C7FDA5D9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19" y="2665079"/>
            <a:ext cx="4165981" cy="41659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1291E8-5E47-4F76-8653-3FCF6C271548}"/>
              </a:ext>
            </a:extLst>
          </p:cNvPr>
          <p:cNvSpPr/>
          <p:nvPr/>
        </p:nvSpPr>
        <p:spPr>
          <a:xfrm flipH="1">
            <a:off x="3485590" y="2100457"/>
            <a:ext cx="2217237" cy="683810"/>
          </a:xfrm>
          <a:prstGeom prst="rect">
            <a:avLst/>
          </a:prstGeom>
          <a:solidFill>
            <a:srgbClr val="4BAD3E">
              <a:alpha val="0"/>
            </a:srgbClr>
          </a:solidFill>
          <a:ln w="31750" cap="rnd">
            <a:solidFill>
              <a:srgbClr val="4BA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77B773-B128-4A21-B61B-691189DF0879}"/>
              </a:ext>
            </a:extLst>
          </p:cNvPr>
          <p:cNvSpPr/>
          <p:nvPr/>
        </p:nvSpPr>
        <p:spPr>
          <a:xfrm flipH="1">
            <a:off x="648585" y="2103510"/>
            <a:ext cx="2217237" cy="681565"/>
          </a:xfrm>
          <a:prstGeom prst="rect">
            <a:avLst/>
          </a:prstGeom>
          <a:solidFill>
            <a:srgbClr val="3EA6DD">
              <a:alpha val="0"/>
            </a:srgbClr>
          </a:solidFill>
          <a:ln w="31750" cap="rnd">
            <a:solidFill>
              <a:srgbClr val="3E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1FD829-C91E-42D8-9E3F-287E2681664E}"/>
              </a:ext>
            </a:extLst>
          </p:cNvPr>
          <p:cNvSpPr/>
          <p:nvPr/>
        </p:nvSpPr>
        <p:spPr>
          <a:xfrm flipH="1">
            <a:off x="6322595" y="2100457"/>
            <a:ext cx="2217237" cy="683810"/>
          </a:xfrm>
          <a:prstGeom prst="rect">
            <a:avLst/>
          </a:prstGeom>
          <a:solidFill>
            <a:srgbClr val="F9AF1B">
              <a:alpha val="0"/>
            </a:srgbClr>
          </a:solidFill>
          <a:ln w="31750" cap="rnd">
            <a:solidFill>
              <a:srgbClr val="F9A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073BB8-7AEF-4879-9456-762AD253D3AA}"/>
              </a:ext>
            </a:extLst>
          </p:cNvPr>
          <p:cNvSpPr/>
          <p:nvPr/>
        </p:nvSpPr>
        <p:spPr>
          <a:xfrm flipH="1">
            <a:off x="9159600" y="2100457"/>
            <a:ext cx="2217237" cy="683810"/>
          </a:xfrm>
          <a:prstGeom prst="rect">
            <a:avLst/>
          </a:prstGeom>
          <a:solidFill>
            <a:srgbClr val="274255">
              <a:alpha val="0"/>
            </a:srgbClr>
          </a:solidFill>
          <a:ln w="31750" cap="rnd">
            <a:solidFill>
              <a:srgbClr val="2742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675811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Бесплатные мероприятия кафедр ОРТШ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33F9C9-E7A0-47FB-9F22-672B41A47125}"/>
              </a:ext>
            </a:extLst>
          </p:cNvPr>
          <p:cNvSpPr/>
          <p:nvPr/>
        </p:nvSpPr>
        <p:spPr>
          <a:xfrm>
            <a:off x="902919" y="2219099"/>
            <a:ext cx="1674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EA6DD"/>
                </a:solidFill>
                <a:latin typeface="DaxlinePro-Bold" panose="02000503060000020004" pitchFamily="2" charset="0"/>
              </a:rPr>
              <a:t>Лекции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89F7E7-F3AD-451A-9B67-D160E5DDB83A}"/>
              </a:ext>
            </a:extLst>
          </p:cNvPr>
          <p:cNvSpPr/>
          <p:nvPr/>
        </p:nvSpPr>
        <p:spPr>
          <a:xfrm>
            <a:off x="3546478" y="2219099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4BAD3E"/>
                </a:solidFill>
                <a:latin typeface="DaxlinePro-Bold" panose="02000503060000020004" pitchFamily="2" charset="0"/>
              </a:rPr>
              <a:t>Викторины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642DA0-52F7-4F28-85E1-E5ECC9B1BF23}"/>
              </a:ext>
            </a:extLst>
          </p:cNvPr>
          <p:cNvSpPr/>
          <p:nvPr/>
        </p:nvSpPr>
        <p:spPr>
          <a:xfrm>
            <a:off x="6498097" y="2219099"/>
            <a:ext cx="185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F9AF1B"/>
                </a:solidFill>
                <a:latin typeface="DaxlinePro-Bold" panose="02000503060000020004" pitchFamily="2" charset="0"/>
              </a:rPr>
              <a:t>Конкурсы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D3D3CB-D10F-46DB-8787-D22C992B0147}"/>
              </a:ext>
            </a:extLst>
          </p:cNvPr>
          <p:cNvSpPr/>
          <p:nvPr/>
        </p:nvSpPr>
        <p:spPr>
          <a:xfrm>
            <a:off x="9284607" y="2219099"/>
            <a:ext cx="1954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274255"/>
                </a:solidFill>
                <a:latin typeface="DaxlinePro-Bold" panose="02000503060000020004" pitchFamily="2" charset="0"/>
              </a:rPr>
              <a:t>Экскурсии</a:t>
            </a:r>
            <a:endParaRPr lang="ru-RU" sz="3200" dirty="0">
              <a:solidFill>
                <a:srgbClr val="274255"/>
              </a:solidFill>
              <a:latin typeface="DaxlinePro-Bold" panose="02000503060000020004" pitchFamily="2" charset="0"/>
            </a:endParaRPr>
          </a:p>
        </p:txBody>
      </p:sp>
      <p:pic>
        <p:nvPicPr>
          <p:cNvPr id="2050" name="Picture 2" descr="https://sun1-89.userapi.com/impg/w0m-QfutX75itsxPZe7mzHsNXp_9Oai_Rwg2hg/x2nU6oRlmn0.jpg?size=2362x1057&amp;quality=95&amp;sign=a1a72e8b2866d7c34ef88f8d59c9a86a&amp;type=album">
            <a:extLst>
              <a:ext uri="{FF2B5EF4-FFF2-40B4-BE49-F238E27FC236}">
                <a16:creationId xmlns:a16="http://schemas.microsoft.com/office/drawing/2014/main" id="{BF86C63E-3502-4751-BF80-1CD21845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8" y="3148386"/>
            <a:ext cx="7166647" cy="320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69.userapi.com/impg/vUbios2GDtt0W2ovvSFQ0X-Ra7U2DtLjsjp1bg/1ULI--u1hYc.jpg?size=1119x501&amp;quality=95&amp;sign=ce0383931ed8113f2e1aa9348774d083&amp;type=album">
            <a:extLst>
              <a:ext uri="{FF2B5EF4-FFF2-40B4-BE49-F238E27FC236}">
                <a16:creationId xmlns:a16="http://schemas.microsoft.com/office/drawing/2014/main" id="{2870A206-44D8-4645-A648-28FD8DAA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8" y="3146988"/>
            <a:ext cx="7166647" cy="32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25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sz="3400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Бесплатные образовательные площадки и выездные школы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D2B241-4C79-47D1-8EF1-92E88CFD95BC}"/>
              </a:ext>
            </a:extLst>
          </p:cNvPr>
          <p:cNvSpPr/>
          <p:nvPr/>
        </p:nvSpPr>
        <p:spPr>
          <a:xfrm>
            <a:off x="560408" y="1435261"/>
            <a:ext cx="10620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GB" sz="2000" dirty="0">
                <a:solidFill>
                  <a:srgbClr val="3EA6DD"/>
                </a:solidFill>
                <a:latin typeface="DaxlinePro-Bold" panose="02000503060000020004" pitchFamily="2" charset="0"/>
              </a:rPr>
              <a:t>Неделя </a:t>
            </a:r>
            <a:r>
              <a:rPr lang="ru-GB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занятий по любимому предмету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с </a:t>
            </a:r>
            <a:r>
              <a:rPr lang="ru-GB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развлекательной программой и новыми друзьями</a:t>
            </a:r>
            <a:r>
              <a:rPr lang="en-US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.</a:t>
            </a:r>
            <a:endParaRPr lang="ru-GB" sz="2000" dirty="0">
              <a:solidFill>
                <a:srgbClr val="274255"/>
              </a:solidFill>
              <a:latin typeface="DaxlinePro-Regular" panose="02000503060000020004" pitchFamily="2" charset="0"/>
            </a:endParaRPr>
          </a:p>
        </p:txBody>
      </p:sp>
      <p:pic>
        <p:nvPicPr>
          <p:cNvPr id="2052" name="Picture 4" descr="https://sun9-55.userapi.com/impg/bl0fmCzrVRwObJ9SQiWX-piNx71mzxu8u1A4Kg/vfu6Jbv66d0.jpg?size=2560x1707&amp;quality=96&amp;sign=2d0e71fdeaaa044d5380bcc25efd9d0e&amp;type=album">
            <a:extLst>
              <a:ext uri="{FF2B5EF4-FFF2-40B4-BE49-F238E27FC236}">
                <a16:creationId xmlns:a16="http://schemas.microsoft.com/office/drawing/2014/main" id="{D21CAE15-4C4D-4846-BFD9-166823DCA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 b="37645"/>
          <a:stretch/>
        </p:blipFill>
        <p:spPr bwMode="auto">
          <a:xfrm>
            <a:off x="0" y="2408684"/>
            <a:ext cx="12192000" cy="444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217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9E3EEFD-3D8E-4EDF-8DA2-6EC9BF486F64}"/>
              </a:ext>
            </a:extLst>
          </p:cNvPr>
          <p:cNvSpPr/>
          <p:nvPr/>
        </p:nvSpPr>
        <p:spPr>
          <a:xfrm flipH="1">
            <a:off x="560407" y="3730083"/>
            <a:ext cx="6207887" cy="1338204"/>
          </a:xfrm>
          <a:prstGeom prst="rect">
            <a:avLst/>
          </a:prstGeom>
          <a:solidFill>
            <a:srgbClr val="4BAD3E">
              <a:alpha val="0"/>
            </a:srgbClr>
          </a:solidFill>
          <a:ln w="28575">
            <a:solidFill>
              <a:srgbClr val="4BA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Изображение выглядит как Графика, Шрифт, символ, снимок экрана&#10;&#10;Описание создано автоматически">
            <a:extLst>
              <a:ext uri="{FF2B5EF4-FFF2-40B4-BE49-F238E27FC236}">
                <a16:creationId xmlns:a16="http://schemas.microsoft.com/office/drawing/2014/main" id="{58247407-EE93-4923-ACA4-F1F68FAB5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3847" r="4864" b="4864"/>
          <a:stretch/>
        </p:blipFill>
        <p:spPr>
          <a:xfrm>
            <a:off x="7974278" y="2836430"/>
            <a:ext cx="3869934" cy="38699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4FA464-AE19-42FB-AB63-85ACB4D8F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15" t="3442" r="4884" b="4143"/>
          <a:stretch/>
        </p:blipFill>
        <p:spPr>
          <a:xfrm>
            <a:off x="8040806" y="2788470"/>
            <a:ext cx="4038083" cy="4069530"/>
          </a:xfrm>
          <a:prstGeom prst="rect">
            <a:avLst/>
          </a:prstGeom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0502781-B294-41BE-AFA4-307E36496EE1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Пригласительный этап </a:t>
            </a:r>
            <a:r>
              <a:rPr lang="ru-RU" b="1" dirty="0" err="1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ВсОШ</a:t>
            </a:r>
            <a:endParaRPr lang="ru-RU" b="1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33F9C9-E7A0-47FB-9F22-672B41A47125}"/>
              </a:ext>
            </a:extLst>
          </p:cNvPr>
          <p:cNvSpPr/>
          <p:nvPr/>
        </p:nvSpPr>
        <p:spPr>
          <a:xfrm>
            <a:off x="560408" y="1682224"/>
            <a:ext cx="10853456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sz="2400" dirty="0">
                <a:solidFill>
                  <a:srgbClr val="274255"/>
                </a:solidFill>
                <a:latin typeface="DaxlinePro-Regular" panose="02000503060000020004" pitchFamily="2" charset="0"/>
              </a:rPr>
              <a:t>Чтобы </a:t>
            </a:r>
            <a:r>
              <a:rPr lang="ru-RU" sz="2400" dirty="0">
                <a:solidFill>
                  <a:srgbClr val="274255"/>
                </a:solidFill>
                <a:latin typeface="DaxlinePro-Bold" panose="02000503060000020004" pitchFamily="2" charset="0"/>
              </a:rPr>
              <a:t>потренироваться перед олимпиадным сезоном</a:t>
            </a:r>
            <a:r>
              <a:rPr lang="ru-RU" sz="2400" dirty="0">
                <a:solidFill>
                  <a:srgbClr val="274255"/>
                </a:solidFill>
                <a:latin typeface="DaxlinePro-Regular" panose="02000503060000020004" pitchFamily="2" charset="0"/>
              </a:rPr>
              <a:t>, в конце каждого учебного года в Москве проводят пригласительный этап </a:t>
            </a:r>
            <a:r>
              <a:rPr lang="ru-RU" sz="2400" dirty="0" err="1">
                <a:solidFill>
                  <a:srgbClr val="274255"/>
                </a:solidFill>
                <a:latin typeface="DaxlinePro-Regular" panose="02000503060000020004" pitchFamily="2" charset="0"/>
              </a:rPr>
              <a:t>ВсОШ</a:t>
            </a:r>
            <a:r>
              <a:rPr lang="ru-RU" sz="2400" dirty="0">
                <a:solidFill>
                  <a:srgbClr val="274255"/>
                </a:solidFill>
                <a:latin typeface="DaxlinePro-Regular" panose="02000503060000020004" pitchFamily="2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F1AB25-E722-4237-83D3-4120050F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-1" r="70273" b="-8694"/>
          <a:stretch/>
        </p:blipFill>
        <p:spPr>
          <a:xfrm>
            <a:off x="263576" y="6089921"/>
            <a:ext cx="3469618" cy="64436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6C1818-6992-43E9-8B0F-D525AC89174F}"/>
              </a:ext>
            </a:extLst>
          </p:cNvPr>
          <p:cNvSpPr/>
          <p:nvPr/>
        </p:nvSpPr>
        <p:spPr>
          <a:xfrm>
            <a:off x="3951139" y="6211496"/>
            <a:ext cx="4371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Больше информации на </a:t>
            </a:r>
            <a:r>
              <a:rPr lang="ru-RU" u="sng" dirty="0" err="1">
                <a:solidFill>
                  <a:srgbClr val="274255"/>
                </a:solidFill>
                <a:latin typeface="DaxlinePro-Regular" panose="02000503060000020004" pitchFamily="2" charset="0"/>
              </a:rPr>
              <a:t>всош.цпм.рф</a:t>
            </a:r>
            <a:endParaRPr lang="ru-RU" dirty="0">
              <a:solidFill>
                <a:srgbClr val="274255"/>
              </a:solidFill>
              <a:latin typeface="DaxlinePro-Regular" panose="02000503060000020004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379F9D-20D2-49BB-958A-176D17EC0B8F}"/>
              </a:ext>
            </a:extLst>
          </p:cNvPr>
          <p:cNvSpPr/>
          <p:nvPr/>
        </p:nvSpPr>
        <p:spPr>
          <a:xfrm>
            <a:off x="1018504" y="3949956"/>
            <a:ext cx="5165853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800"/>
              </a:spcBef>
            </a:pPr>
            <a:r>
              <a:rPr lang="ru-RU" sz="2400" dirty="0">
                <a:solidFill>
                  <a:srgbClr val="4BAD3E"/>
                </a:solidFill>
                <a:latin typeface="DaxlinePro-Regular" panose="02000503060000020004" pitchFamily="2" charset="0"/>
              </a:rPr>
              <a:t>Это </a:t>
            </a:r>
            <a:r>
              <a:rPr lang="ru-RU" sz="2400" dirty="0">
                <a:solidFill>
                  <a:srgbClr val="4BAD3E"/>
                </a:solidFill>
                <a:latin typeface="DaxlinePro-Bold" panose="02000503060000020004" pitchFamily="2" charset="0"/>
              </a:rPr>
              <a:t>пробный этап для новичков</a:t>
            </a:r>
            <a:r>
              <a:rPr lang="ru-RU" sz="2400" dirty="0">
                <a:solidFill>
                  <a:srgbClr val="4BAD3E"/>
                </a:solidFill>
                <a:latin typeface="DaxlinePro-Regular" panose="02000503060000020004" pitchFamily="2" charset="0"/>
              </a:rPr>
              <a:t> и возможность оценить свои силы.</a:t>
            </a:r>
            <a:endParaRPr lang="ru-RU" sz="2800" dirty="0">
              <a:solidFill>
                <a:srgbClr val="4BAD3E"/>
              </a:solidFill>
              <a:latin typeface="DaxlinePro-Regular" panose="02000503060000020004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FD4CF0-CC70-4737-A20F-C9EB46EC1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31" y="3182892"/>
            <a:ext cx="860207" cy="16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33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ультимедиа в Интернете 6" title="Добро пожаловать в Центр педагогического мастерства!">
            <a:hlinkClick r:id="" action="ppaction://media"/>
            <a:extLst>
              <a:ext uri="{FF2B5EF4-FFF2-40B4-BE49-F238E27FC236}">
                <a16:creationId xmlns:a16="http://schemas.microsoft.com/office/drawing/2014/main" id="{1D8E4B41-6151-4C61-BB96-440519C115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0032" y="1905079"/>
            <a:ext cx="8355048" cy="4699716"/>
          </a:xfrm>
          <a:prstGeom prst="rect">
            <a:avLst/>
          </a:prstGeom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3A4F53F2-A042-4C13-99D8-73890170788A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153173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Центр Педагогического Мастерства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E5DF6CD-C388-4913-B070-E76439E9F25E}"/>
              </a:ext>
            </a:extLst>
          </p:cNvPr>
          <p:cNvSpPr/>
          <p:nvPr/>
        </p:nvSpPr>
        <p:spPr>
          <a:xfrm>
            <a:off x="609600" y="1256095"/>
            <a:ext cx="72237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274255"/>
                </a:solidFill>
                <a:latin typeface="DaxlinePro-Light" panose="02000503040000020004" pitchFamily="2" charset="0"/>
              </a:rPr>
              <a:t>Главный олимпиадный центр Москвы</a:t>
            </a:r>
          </a:p>
        </p:txBody>
      </p:sp>
    </p:spTree>
    <p:extLst>
      <p:ext uri="{BB962C8B-B14F-4D97-AF65-F5344CB8AC3E}">
        <p14:creationId xmlns:p14="http://schemas.microsoft.com/office/powerpoint/2010/main" val="296693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43.userapi.com/impg/5Nr2KFJtq7z4oZVjl-kjetqHdHZhMCEKYSTRHA/kXOF91A-s6g.jpg?size=1439x2160&amp;quality=95&amp;sign=8122becaddc381f36a3f2646d52ae5c8&amp;type=album">
            <a:extLst>
              <a:ext uri="{FF2B5EF4-FFF2-40B4-BE49-F238E27FC236}">
                <a16:creationId xmlns:a16="http://schemas.microsoft.com/office/drawing/2014/main" id="{45D359CD-3F76-436B-8147-4117B6D8C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22841" r="1417"/>
          <a:stretch/>
        </p:blipFill>
        <p:spPr bwMode="auto">
          <a:xfrm>
            <a:off x="6445434" y="9524"/>
            <a:ext cx="5746566" cy="68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9.userapi.com/impg/Sc3tqipjt66xTCp4Z782jXDUXmkGwMlXvTZXlg/XH-2gjKvLjI.jpg?size=2560x1707&amp;quality=95&amp;sign=7aab5fac553b3f7114250c16251e29f4&amp;type=album">
            <a:extLst>
              <a:ext uri="{FF2B5EF4-FFF2-40B4-BE49-F238E27FC236}">
                <a16:creationId xmlns:a16="http://schemas.microsoft.com/office/drawing/2014/main" id="{71C430D0-9E1E-46D2-8368-F0EDE7BFF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5" r="26669"/>
          <a:stretch/>
        </p:blipFill>
        <p:spPr bwMode="auto">
          <a:xfrm>
            <a:off x="6448905" y="9524"/>
            <a:ext cx="57430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760" y="2301240"/>
            <a:ext cx="5349240" cy="249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274255"/>
                </a:solidFill>
                <a:latin typeface="DaxlinePro-Regular" panose="02000503060000020004" pitchFamily="2" charset="0"/>
              </a:rPr>
              <a:t>Это </a:t>
            </a:r>
            <a:r>
              <a:rPr lang="ru-RU" sz="2400" dirty="0">
                <a:solidFill>
                  <a:srgbClr val="4BAD3E"/>
                </a:solidFill>
                <a:latin typeface="DaxlinePro-Bold" panose="02000503060000020004" pitchFamily="2" charset="0"/>
              </a:rPr>
              <a:t>сообщество </a:t>
            </a:r>
            <a:r>
              <a:rPr lang="ru-RU" sz="2400" dirty="0" err="1">
                <a:solidFill>
                  <a:srgbClr val="4BAD3E"/>
                </a:solidFill>
                <a:latin typeface="DaxlinePro-Bold" panose="02000503060000020004" pitchFamily="2" charset="0"/>
              </a:rPr>
              <a:t>олимпиадников</a:t>
            </a:r>
            <a:r>
              <a:rPr lang="ru-RU" sz="2400" dirty="0">
                <a:solidFill>
                  <a:srgbClr val="274255"/>
                </a:solidFill>
                <a:latin typeface="DaxlinePro-Regular" panose="02000503060000020004" pitchFamily="2" charset="0"/>
              </a:rPr>
              <a:t>, настоящая команда.</a:t>
            </a:r>
            <a:endParaRPr lang="en-US" sz="2400" dirty="0">
              <a:solidFill>
                <a:srgbClr val="274255"/>
              </a:solidFill>
              <a:latin typeface="DaxlinePro-Regular" panose="02000503060000020004" pitchFamily="2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274255"/>
                </a:solidFill>
                <a:latin typeface="DaxlinePro-Regular" panose="02000503060000020004" pitchFamily="2" charset="0"/>
              </a:rPr>
              <a:t>В течение всего года школьники </a:t>
            </a:r>
            <a:r>
              <a:rPr lang="ru-RU" sz="2400" dirty="0">
                <a:solidFill>
                  <a:srgbClr val="3EA6DD"/>
                </a:solidFill>
                <a:latin typeface="DaxlinePro-Bold" panose="02000503060000020004" pitchFamily="2" charset="0"/>
              </a:rPr>
              <a:t>вместе </a:t>
            </a:r>
            <a:r>
              <a:rPr lang="ru-RU" sz="2400" dirty="0">
                <a:solidFill>
                  <a:srgbClr val="274255"/>
                </a:solidFill>
                <a:latin typeface="DaxlinePro-Regular" panose="02000503060000020004" pitchFamily="2" charset="0"/>
              </a:rPr>
              <a:t>ходят на вечерние курсы, ездят на выездные сборы, преодолевая олимпиадные этапы</a:t>
            </a:r>
            <a:r>
              <a:rPr lang="en-US" sz="2400" dirty="0">
                <a:solidFill>
                  <a:srgbClr val="274255"/>
                </a:solidFill>
                <a:latin typeface="DaxlinePro-Regular" panose="02000503060000020004" pitchFamily="2" charset="0"/>
              </a:rPr>
              <a:t>.</a:t>
            </a:r>
            <a:endParaRPr lang="ru-RU" sz="2400" dirty="0">
              <a:solidFill>
                <a:srgbClr val="274255"/>
              </a:solidFill>
              <a:latin typeface="DaxlinePro-Regular" panose="02000503060000020004" pitchFamily="2" charset="0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0535B626-3564-49EE-8AA3-436BC02F22A7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5349241" cy="1473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sz="4100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Что такое</a:t>
            </a:r>
            <a:br>
              <a:rPr lang="en-US" sz="4100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sz="4100" b="1" dirty="0">
                <a:solidFill>
                  <a:srgbClr val="274255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«Сборная Москвы»?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094271-6160-4B52-84C4-F18B9B256D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3D68B-7F6C-4091-98E7-B1AE38A6C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18" y="5166360"/>
            <a:ext cx="1229802" cy="12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36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5454" y="1593848"/>
            <a:ext cx="1021834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4000"/>
              </a:lnSpc>
              <a:spcBef>
                <a:spcPts val="1200"/>
              </a:spcBef>
              <a:buNone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Определиться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 с направлениями и предметами</a:t>
            </a:r>
          </a:p>
          <a:p>
            <a:pPr marL="0" indent="0">
              <a:lnSpc>
                <a:spcPct val="124000"/>
              </a:lnSpc>
              <a:spcBef>
                <a:spcPts val="1200"/>
              </a:spcBef>
              <a:buNone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Пройти курс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«Про олимпиады» </a:t>
            </a:r>
          </a:p>
          <a:p>
            <a:pPr marL="0" indent="0">
              <a:lnSpc>
                <a:spcPct val="124000"/>
              </a:lnSpc>
              <a:spcBef>
                <a:spcPts val="1200"/>
              </a:spcBef>
              <a:buNone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Отточить знания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 в учебно-тренировочных чемпионатах и конкурсах</a:t>
            </a:r>
          </a:p>
          <a:p>
            <a:pPr marL="0" indent="0">
              <a:lnSpc>
                <a:spcPct val="124000"/>
              </a:lnSpc>
              <a:spcBef>
                <a:spcPts val="1200"/>
              </a:spcBef>
              <a:buNone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Определиться со стратегией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 подготовки — самостоятельно и</a:t>
            </a:r>
            <a:b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на олимпиадных курсах</a:t>
            </a:r>
          </a:p>
          <a:p>
            <a:pPr marL="0" indent="0">
              <a:lnSpc>
                <a:spcPct val="124000"/>
              </a:lnSpc>
              <a:spcBef>
                <a:spcPts val="1200"/>
              </a:spcBef>
              <a:buNone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Составить календарь </a:t>
            </a: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перечневых олимпиад и написать</a:t>
            </a:r>
            <a:b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школьный этап </a:t>
            </a:r>
            <a:r>
              <a:rPr lang="ru-RU" dirty="0" err="1">
                <a:solidFill>
                  <a:srgbClr val="274255"/>
                </a:solidFill>
                <a:latin typeface="DaxlinePro-Regular" panose="02000503060000020004" pitchFamily="2" charset="0"/>
              </a:rPr>
              <a:t>ВсОШ</a:t>
            </a:r>
            <a:endParaRPr lang="ru-RU" dirty="0">
              <a:solidFill>
                <a:srgbClr val="274255"/>
              </a:solidFill>
              <a:latin typeface="DaxlinePro-Regular" panose="02000503060000020004" pitchFamily="2" charset="0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AC1F5767-6489-4930-990A-4C204A8874D5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631591" cy="97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Подводим итог – как стать </a:t>
            </a:r>
            <a:r>
              <a:rPr lang="ru-RU" dirty="0" err="1">
                <a:solidFill>
                  <a:srgbClr val="274255"/>
                </a:solidFill>
                <a:latin typeface="DaxlinePro-Bold" panose="02000503060000020004" pitchFamily="2" charset="0"/>
              </a:rPr>
              <a:t>олимпиадником</a:t>
            </a: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?</a:t>
            </a:r>
            <a:endParaRPr lang="ru-RU" b="1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B22C6B-0F90-413D-B0C4-F81F0CF5F67B}"/>
              </a:ext>
            </a:extLst>
          </p:cNvPr>
          <p:cNvSpPr/>
          <p:nvPr/>
        </p:nvSpPr>
        <p:spPr>
          <a:xfrm>
            <a:off x="3588059" y="5945186"/>
            <a:ext cx="521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EA6DD"/>
                </a:solidFill>
                <a:latin typeface="DaxlinePro-Bold" panose="02000503060000020004" pitchFamily="2" charset="0"/>
              </a:rPr>
              <a:t>Готово! Вы </a:t>
            </a:r>
            <a:r>
              <a:rPr lang="ru-RU" sz="3200" b="1" dirty="0" err="1">
                <a:solidFill>
                  <a:srgbClr val="3EA6DD"/>
                </a:solidFill>
                <a:latin typeface="DaxlinePro-Bold" panose="02000503060000020004" pitchFamily="2" charset="0"/>
              </a:rPr>
              <a:t>олимпиадник</a:t>
            </a:r>
            <a:r>
              <a:rPr lang="en-US" sz="3200" b="1" dirty="0">
                <a:solidFill>
                  <a:srgbClr val="3EA6DD"/>
                </a:solidFill>
                <a:latin typeface="DaxlinePro-Bold" panose="02000503060000020004" pitchFamily="2" charset="0"/>
              </a:rPr>
              <a:t>!</a:t>
            </a:r>
            <a:endParaRPr lang="ru-RU" sz="3200" dirty="0">
              <a:solidFill>
                <a:srgbClr val="3EA6DD"/>
              </a:solidFill>
              <a:latin typeface="DaxlinePro-Bold" panose="02000503060000020004" pitchFamily="2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BB5C7B4-D30C-4EE6-B7BE-715D965D1A48}"/>
              </a:ext>
            </a:extLst>
          </p:cNvPr>
          <p:cNvGrpSpPr/>
          <p:nvPr/>
        </p:nvGrpSpPr>
        <p:grpSpPr>
          <a:xfrm>
            <a:off x="726199" y="1666118"/>
            <a:ext cx="378630" cy="369332"/>
            <a:chOff x="726199" y="1638153"/>
            <a:chExt cx="378630" cy="36933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00BFFC4-0E4A-4592-B5E2-C369D8E39805}"/>
                </a:ext>
              </a:extLst>
            </p:cNvPr>
            <p:cNvSpPr/>
            <p:nvPr/>
          </p:nvSpPr>
          <p:spPr>
            <a:xfrm>
              <a:off x="756824" y="1638153"/>
              <a:ext cx="317381" cy="317381"/>
            </a:xfrm>
            <a:prstGeom prst="rect">
              <a:avLst/>
            </a:prstGeom>
            <a:solidFill>
              <a:srgbClr val="4BA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424096B-1978-4B5B-A436-980EBE10E2B5}"/>
                </a:ext>
              </a:extLst>
            </p:cNvPr>
            <p:cNvSpPr/>
            <p:nvPr/>
          </p:nvSpPr>
          <p:spPr>
            <a:xfrm>
              <a:off x="726199" y="1638153"/>
              <a:ext cx="378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DaxlinePro-Black" panose="02000503070000020004" pitchFamily="2" charset="0"/>
                </a:rPr>
                <a:t>✓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E8B5A6C-352E-466C-816C-A41E6D31BF72}"/>
              </a:ext>
            </a:extLst>
          </p:cNvPr>
          <p:cNvGrpSpPr/>
          <p:nvPr/>
        </p:nvGrpSpPr>
        <p:grpSpPr>
          <a:xfrm>
            <a:off x="726199" y="2231666"/>
            <a:ext cx="378630" cy="369332"/>
            <a:chOff x="726199" y="1638153"/>
            <a:chExt cx="378630" cy="36933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80558ED-7FEB-459D-B2DC-1ECB42D4C798}"/>
                </a:ext>
              </a:extLst>
            </p:cNvPr>
            <p:cNvSpPr/>
            <p:nvPr/>
          </p:nvSpPr>
          <p:spPr>
            <a:xfrm>
              <a:off x="756824" y="1638153"/>
              <a:ext cx="317381" cy="317381"/>
            </a:xfrm>
            <a:prstGeom prst="rect">
              <a:avLst/>
            </a:prstGeom>
            <a:solidFill>
              <a:srgbClr val="4BA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E9E972C9-9A5F-459D-BD26-0BB183558D7B}"/>
                </a:ext>
              </a:extLst>
            </p:cNvPr>
            <p:cNvSpPr/>
            <p:nvPr/>
          </p:nvSpPr>
          <p:spPr>
            <a:xfrm>
              <a:off x="726199" y="1638153"/>
              <a:ext cx="378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DaxlinePro-Black" panose="02000503070000020004" pitchFamily="2" charset="0"/>
                </a:rPr>
                <a:t>✓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0EDD7271-A2FA-4D3E-B875-F084DC9688BD}"/>
              </a:ext>
            </a:extLst>
          </p:cNvPr>
          <p:cNvGrpSpPr/>
          <p:nvPr/>
        </p:nvGrpSpPr>
        <p:grpSpPr>
          <a:xfrm>
            <a:off x="726199" y="2917353"/>
            <a:ext cx="378630" cy="369332"/>
            <a:chOff x="726199" y="1638153"/>
            <a:chExt cx="378630" cy="369332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F5F8C27F-9A6A-4679-9C6C-D698EFEA11DD}"/>
                </a:ext>
              </a:extLst>
            </p:cNvPr>
            <p:cNvSpPr/>
            <p:nvPr/>
          </p:nvSpPr>
          <p:spPr>
            <a:xfrm>
              <a:off x="756824" y="1638153"/>
              <a:ext cx="317381" cy="317381"/>
            </a:xfrm>
            <a:prstGeom prst="rect">
              <a:avLst/>
            </a:prstGeom>
            <a:solidFill>
              <a:srgbClr val="4BA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1E215A6-D313-4619-B5E8-F0B900FA7049}"/>
                </a:ext>
              </a:extLst>
            </p:cNvPr>
            <p:cNvSpPr/>
            <p:nvPr/>
          </p:nvSpPr>
          <p:spPr>
            <a:xfrm>
              <a:off x="726199" y="1638153"/>
              <a:ext cx="378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DaxlinePro-Black" panose="02000503070000020004" pitchFamily="2" charset="0"/>
                </a:rPr>
                <a:t>✓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7E931D-971C-4956-817F-A01DEC4D7D08}"/>
              </a:ext>
            </a:extLst>
          </p:cNvPr>
          <p:cNvGrpSpPr/>
          <p:nvPr/>
        </p:nvGrpSpPr>
        <p:grpSpPr>
          <a:xfrm>
            <a:off x="741512" y="3910955"/>
            <a:ext cx="378630" cy="369332"/>
            <a:chOff x="726199" y="1638153"/>
            <a:chExt cx="378630" cy="369332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D8993B7-65B8-4B10-9555-AA4A56FA17D9}"/>
                </a:ext>
              </a:extLst>
            </p:cNvPr>
            <p:cNvSpPr/>
            <p:nvPr/>
          </p:nvSpPr>
          <p:spPr>
            <a:xfrm>
              <a:off x="756824" y="1638153"/>
              <a:ext cx="317381" cy="317381"/>
            </a:xfrm>
            <a:prstGeom prst="rect">
              <a:avLst/>
            </a:prstGeom>
            <a:solidFill>
              <a:srgbClr val="4BA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C53D2344-4599-4688-8C0D-CB94AF42BB9C}"/>
                </a:ext>
              </a:extLst>
            </p:cNvPr>
            <p:cNvSpPr/>
            <p:nvPr/>
          </p:nvSpPr>
          <p:spPr>
            <a:xfrm>
              <a:off x="726199" y="1638153"/>
              <a:ext cx="378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DaxlinePro-Black" panose="02000503070000020004" pitchFamily="2" charset="0"/>
                </a:rPr>
                <a:t>✓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0DF50D4-CF60-4371-BB69-7320BB69D492}"/>
              </a:ext>
            </a:extLst>
          </p:cNvPr>
          <p:cNvGrpSpPr/>
          <p:nvPr/>
        </p:nvGrpSpPr>
        <p:grpSpPr>
          <a:xfrm>
            <a:off x="741512" y="5024741"/>
            <a:ext cx="378630" cy="369332"/>
            <a:chOff x="726199" y="1638153"/>
            <a:chExt cx="378630" cy="369332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43AA2303-0E4C-403D-88BD-DD3333E48E06}"/>
                </a:ext>
              </a:extLst>
            </p:cNvPr>
            <p:cNvSpPr/>
            <p:nvPr/>
          </p:nvSpPr>
          <p:spPr>
            <a:xfrm>
              <a:off x="756824" y="1638153"/>
              <a:ext cx="317381" cy="317381"/>
            </a:xfrm>
            <a:prstGeom prst="rect">
              <a:avLst/>
            </a:prstGeom>
            <a:solidFill>
              <a:srgbClr val="4BA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F4D35E75-FE0F-43C2-AF3D-16E993182FB1}"/>
                </a:ext>
              </a:extLst>
            </p:cNvPr>
            <p:cNvSpPr/>
            <p:nvPr/>
          </p:nvSpPr>
          <p:spPr>
            <a:xfrm>
              <a:off x="726199" y="1638153"/>
              <a:ext cx="378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DaxlinePro-Black" panose="02000503070000020004" pitchFamily="2" charset="0"/>
                </a:rPr>
                <a:t>✓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E4EDBA-800C-4D24-B9D6-29680C2C0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40" y="4768778"/>
            <a:ext cx="851699" cy="16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n9-51.userapi.com/impg/8ZbPtABpwQ0eLTxJMR5Y50iiImwUR371WGPkrg/kKJC1U4olqQ.jpg?size=2560x1707&amp;quality=95&amp;sign=2ed6d45ba12867e3459544ed8c158dd3&amp;type=album">
            <a:extLst>
              <a:ext uri="{FF2B5EF4-FFF2-40B4-BE49-F238E27FC236}">
                <a16:creationId xmlns:a16="http://schemas.microsoft.com/office/drawing/2014/main" id="{5A8768CE-0426-4936-BBBE-77E62E3D0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30002"/>
          <a:stretch/>
        </p:blipFill>
        <p:spPr bwMode="auto">
          <a:xfrm>
            <a:off x="6096000" y="15967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7896EC-3498-42DD-BFF3-D4302A40C64F}"/>
              </a:ext>
            </a:extLst>
          </p:cNvPr>
          <p:cNvSpPr/>
          <p:nvPr/>
        </p:nvSpPr>
        <p:spPr>
          <a:xfrm>
            <a:off x="0" y="1"/>
            <a:ext cx="6096000" cy="6873966"/>
          </a:xfrm>
          <a:prstGeom prst="rect">
            <a:avLst/>
          </a:prstGeom>
          <a:solidFill>
            <a:srgbClr val="3EA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EA6DD"/>
              </a:solidFill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9D4A8CF8-520D-48A6-9A00-2E0BA5B41A93}"/>
              </a:ext>
            </a:extLst>
          </p:cNvPr>
          <p:cNvSpPr txBox="1">
            <a:spLocks/>
          </p:cNvSpPr>
          <p:nvPr/>
        </p:nvSpPr>
        <p:spPr>
          <a:xfrm>
            <a:off x="434533" y="525674"/>
            <a:ext cx="5226935" cy="403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SzPts val="3200"/>
            </a:pPr>
            <a: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Покорить олимп:</a:t>
            </a:r>
            <a:b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что такое</a:t>
            </a:r>
            <a:b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Всероссийская</a:t>
            </a:r>
            <a:b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олимпиада</a:t>
            </a:r>
            <a:b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sz="4800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школьников?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B39594-A7DE-4FB7-B9CF-1DE6624B2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4447" y="4687747"/>
            <a:ext cx="1274424" cy="17902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628062-4BF5-46C8-A315-4154C16F7B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67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F7F6F6-E2A6-40AB-AC16-72E4280E96EC}"/>
              </a:ext>
            </a:extLst>
          </p:cNvPr>
          <p:cNvSpPr/>
          <p:nvPr/>
        </p:nvSpPr>
        <p:spPr>
          <a:xfrm flipH="1">
            <a:off x="693457" y="4061012"/>
            <a:ext cx="5848772" cy="2441641"/>
          </a:xfrm>
          <a:prstGeom prst="rect">
            <a:avLst/>
          </a:prstGeom>
          <a:solidFill>
            <a:srgbClr val="4BAD3E">
              <a:alpha val="0"/>
            </a:srgbClr>
          </a:solidFill>
          <a:ln w="57150">
            <a:solidFill>
              <a:srgbClr val="3E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5DEAF-DBA7-DAD4-4FE5-C23BF1F5A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08" y="1830370"/>
            <a:ext cx="6370214" cy="1754326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ru-GB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Опубликуйте свой материал об олимпиадах</a:t>
            </a:r>
            <a:b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GB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в школьном СМИ</a:t>
            </a:r>
            <a:r>
              <a:rPr lang="en-US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GB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и поучаствуйте в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GB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Конкурсе олимпиадного творчества (КОТ)!</a:t>
            </a:r>
            <a:endParaRPr lang="ru-RU" sz="2000" b="0" i="0" u="none" strike="noStrike" dirty="0">
              <a:solidFill>
                <a:srgbClr val="274255"/>
              </a:solidFill>
              <a:effectLst/>
              <a:latin typeface="DaxlinePro-Regular" panose="02000503060000020004" pitchFamily="2" charset="0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ru-RU" sz="2000" b="0" i="0" u="none" strike="noStrike" dirty="0">
                <a:solidFill>
                  <a:srgbClr val="4BAD3E"/>
                </a:solidFill>
                <a:effectLst/>
                <a:latin typeface="DaxlinePro-Regular" panose="02000503060000020004" pitchFamily="2" charset="0"/>
              </a:rPr>
              <a:t>Авторы лучших работ попадут на образовательный </a:t>
            </a:r>
            <a:r>
              <a:rPr lang="ru-RU" sz="2000" b="1" i="0" u="none" strike="noStrike" dirty="0">
                <a:solidFill>
                  <a:srgbClr val="4BAD3E"/>
                </a:solidFill>
                <a:effectLst/>
                <a:latin typeface="DaxlinePro-Bold" panose="02000503060000020004" pitchFamily="2" charset="0"/>
              </a:rPr>
              <a:t>форум по журналистике </a:t>
            </a:r>
            <a:r>
              <a:rPr lang="ru-RU" sz="2000" b="0" i="0" u="none" strike="noStrike" dirty="0">
                <a:solidFill>
                  <a:srgbClr val="4BAD3E"/>
                </a:solidFill>
                <a:effectLst/>
                <a:latin typeface="DaxlinePro-Regular" panose="02000503060000020004" pitchFamily="2" charset="0"/>
              </a:rPr>
              <a:t>и получат призы от ЦПМ.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526EB-92D5-BD4C-7444-CE067CEF4584}"/>
              </a:ext>
            </a:extLst>
          </p:cNvPr>
          <p:cNvSpPr txBox="1"/>
          <p:nvPr/>
        </p:nvSpPr>
        <p:spPr>
          <a:xfrm>
            <a:off x="932067" y="4667252"/>
            <a:ext cx="5610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И</a:t>
            </a:r>
            <a:r>
              <a:rPr lang="ru-GB" dirty="0">
                <a:solidFill>
                  <a:srgbClr val="274255"/>
                </a:solidFill>
                <a:latin typeface="DaxlinePro-Regular" panose="02000503060000020004" pitchFamily="2" charset="0"/>
              </a:rPr>
              <a:t>стория олимпиадника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Уже победители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Олимпиадный наставник</a:t>
            </a:r>
            <a:endParaRPr lang="ru-GB" dirty="0">
              <a:solidFill>
                <a:srgbClr val="274255"/>
              </a:solidFill>
              <a:latin typeface="DaxlinePro-Regular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GB" dirty="0">
                <a:solidFill>
                  <a:srgbClr val="274255"/>
                </a:solidFill>
                <a:latin typeface="DaxlinePro-Regular" panose="02000503060000020004" pitchFamily="2" charset="0"/>
              </a:rPr>
              <a:t>Рубрика об олимпиадах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74255"/>
                </a:solidFill>
                <a:latin typeface="DaxlinePro-Regular" panose="02000503060000020004" pitchFamily="2" charset="0"/>
              </a:rPr>
              <a:t>И</a:t>
            </a:r>
            <a:r>
              <a:rPr lang="ru-GB" dirty="0">
                <a:solidFill>
                  <a:srgbClr val="274255"/>
                </a:solidFill>
                <a:latin typeface="DaxlinePro-Regular" panose="02000503060000020004" pitchFamily="2" charset="0"/>
              </a:rPr>
              <a:t>нформационный материал об олимпиадах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GB" dirty="0">
                <a:solidFill>
                  <a:srgbClr val="274255"/>
                </a:solidFill>
                <a:latin typeface="DaxlinePro-Regular" panose="02000503060000020004" pitchFamily="2" charset="0"/>
              </a:rPr>
              <a:t>Олимпиады через 10 лет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76CB389F-8029-4996-9FB2-E1479EBF49ED}"/>
              </a:ext>
            </a:extLst>
          </p:cNvPr>
          <p:cNvSpPr txBox="1">
            <a:spLocks/>
          </p:cNvSpPr>
          <p:nvPr/>
        </p:nvSpPr>
        <p:spPr>
          <a:xfrm>
            <a:off x="560408" y="461838"/>
            <a:ext cx="11631591" cy="1459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GB" dirty="0">
                <a:solidFill>
                  <a:srgbClr val="274255"/>
                </a:solidFill>
                <a:latin typeface="DaxlinePro-Bold" panose="02000503060000020004" pitchFamily="2" charset="0"/>
              </a:rPr>
              <a:t>Есть, что рассказать</a:t>
            </a:r>
            <a:b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</a:br>
            <a:r>
              <a:rPr lang="ru-GB" dirty="0">
                <a:solidFill>
                  <a:srgbClr val="274255"/>
                </a:solidFill>
                <a:latin typeface="DaxlinePro-Bold" panose="02000503060000020004" pitchFamily="2" charset="0"/>
              </a:rPr>
              <a:t>об олимпиадах</a:t>
            </a:r>
            <a:r>
              <a:rPr lang="ru-RU" dirty="0">
                <a:solidFill>
                  <a:srgbClr val="274255"/>
                </a:solidFill>
                <a:latin typeface="DaxlinePro-Bold" panose="02000503060000020004" pitchFamily="2" charset="0"/>
              </a:rPr>
              <a:t> </a:t>
            </a:r>
            <a:r>
              <a:rPr lang="ru-GB" dirty="0">
                <a:solidFill>
                  <a:srgbClr val="274255"/>
                </a:solidFill>
                <a:latin typeface="DaxlinePro-Bold" panose="02000503060000020004" pitchFamily="2" charset="0"/>
              </a:rPr>
              <a:t>и олимпиадниках?</a:t>
            </a:r>
            <a:endParaRPr lang="ru-RU" b="1" dirty="0">
              <a:solidFill>
                <a:srgbClr val="274255"/>
              </a:solidFill>
              <a:latin typeface="DaxlinePro-Bold" panose="020005030600000200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D6D9F97-AFB1-41A1-A386-73F673F88C21}"/>
              </a:ext>
            </a:extLst>
          </p:cNvPr>
          <p:cNvSpPr/>
          <p:nvPr/>
        </p:nvSpPr>
        <p:spPr>
          <a:xfrm>
            <a:off x="822175" y="4225107"/>
            <a:ext cx="3375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GB" sz="2800" dirty="0">
                <a:solidFill>
                  <a:srgbClr val="3EA6DD"/>
                </a:solidFill>
                <a:latin typeface="DaxlinePro-Bold" panose="02000503060000020004" pitchFamily="2" charset="0"/>
              </a:rPr>
              <a:t>Номинации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F59D63-0242-45F1-A846-BB4C8C91A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5480" y="2026249"/>
            <a:ext cx="4754158" cy="46387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50D40F-9624-46E3-8B1A-F3181A150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94" y="3805266"/>
            <a:ext cx="776346" cy="14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73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80.userapi.com/impg/r3XybEtAAAzstg_MVaql6zslZXWdJCHvPMbCIA/y9i4Q_03GXw.jpg?size=2560x1707&amp;quality=95&amp;sign=e1e94103d7480ed4ad92d2646158c9d8&amp;type=album">
            <a:extLst>
              <a:ext uri="{FF2B5EF4-FFF2-40B4-BE49-F238E27FC236}">
                <a16:creationId xmlns:a16="http://schemas.microsoft.com/office/drawing/2014/main" id="{65B03939-40B9-4AB9-AC60-232E8E8EF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b="33998"/>
          <a:stretch/>
        </p:blipFill>
        <p:spPr bwMode="auto">
          <a:xfrm>
            <a:off x="0" y="80010"/>
            <a:ext cx="12192000" cy="677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8EBCE8-5D1D-4462-B126-CA61E46AE671}"/>
              </a:ext>
            </a:extLst>
          </p:cNvPr>
          <p:cNvSpPr/>
          <p:nvPr/>
        </p:nvSpPr>
        <p:spPr>
          <a:xfrm>
            <a:off x="0" y="80010"/>
            <a:ext cx="12192000" cy="6777990"/>
          </a:xfrm>
          <a:prstGeom prst="rect">
            <a:avLst/>
          </a:prstGeom>
          <a:solidFill>
            <a:srgbClr val="1C344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170;p30">
            <a:extLst>
              <a:ext uri="{FF2B5EF4-FFF2-40B4-BE49-F238E27FC236}">
                <a16:creationId xmlns:a16="http://schemas.microsoft.com/office/drawing/2014/main" id="{36CED073-C3A3-49B9-9671-0C27F86DD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288039"/>
            <a:ext cx="11793086" cy="11250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chemeClr val="bg1">
                    <a:lumMod val="95000"/>
                  </a:schemeClr>
                </a:solidFill>
                <a:latin typeface="DaxlinePro-ExtraBold" panose="02000503070000020004" pitchFamily="2" charset="0"/>
              </a:rPr>
              <a:t>Желаем успехов в олимпиадном пути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DaxlinePro-ExtraBold" panose="02000503070000020004" pitchFamily="2" charset="0"/>
              </a:rPr>
              <a:t>!</a:t>
            </a:r>
            <a:endParaRPr sz="4000" dirty="0">
              <a:solidFill>
                <a:schemeClr val="bg1">
                  <a:lumMod val="95000"/>
                </a:schemeClr>
              </a:solidFill>
              <a:latin typeface="DaxlinePro-ExtraBold" panose="02000503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6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un9-35.userapi.com/impg/WH4_1bAbLG4qYCYttVb5Nu_YkTFg23XineVq3w/Ed5JterGivc.jpg?size=2560x1706&amp;quality=95&amp;sign=a93c3f81d26256cee090f3e77279072a&amp;type=album">
            <a:extLst>
              <a:ext uri="{FF2B5EF4-FFF2-40B4-BE49-F238E27FC236}">
                <a16:creationId xmlns:a16="http://schemas.microsoft.com/office/drawing/2014/main" id="{2F1D125C-12B9-451B-BC55-3AD6CA3E8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8" r="82" b="4794"/>
          <a:stretch/>
        </p:blipFill>
        <p:spPr bwMode="auto">
          <a:xfrm>
            <a:off x="0" y="0"/>
            <a:ext cx="12222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D6C197-A0AC-4FD2-8AC0-F8973FAE0626}"/>
              </a:ext>
            </a:extLst>
          </p:cNvPr>
          <p:cNvSpPr/>
          <p:nvPr/>
        </p:nvSpPr>
        <p:spPr>
          <a:xfrm>
            <a:off x="1" y="5136492"/>
            <a:ext cx="12222100" cy="1721508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247A88-18E9-4414-A50C-6AFBA776F7F6}"/>
              </a:ext>
            </a:extLst>
          </p:cNvPr>
          <p:cNvSpPr/>
          <p:nvPr/>
        </p:nvSpPr>
        <p:spPr>
          <a:xfrm>
            <a:off x="1" y="5489414"/>
            <a:ext cx="12222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DaxlinePro-Regular" panose="02000503060000020004" pitchFamily="2" charset="0"/>
              </a:rPr>
              <a:t>ВсОШ</a:t>
            </a:r>
            <a:r>
              <a:rPr lang="ru-RU" sz="2000" dirty="0">
                <a:solidFill>
                  <a:schemeClr val="bg1"/>
                </a:solidFill>
                <a:latin typeface="DaxlinePro-Regular" panose="02000503060000020004" pitchFamily="2" charset="0"/>
              </a:rPr>
              <a:t> — </a:t>
            </a:r>
            <a:r>
              <a:rPr lang="ru-RU" sz="2000" b="1" dirty="0">
                <a:solidFill>
                  <a:schemeClr val="bg1"/>
                </a:solidFill>
                <a:latin typeface="DaxlinePro-Bold" panose="02000503060000020004" pitchFamily="2" charset="0"/>
              </a:rPr>
              <a:t>главное интеллектуальное соревнование </a:t>
            </a:r>
            <a:r>
              <a:rPr lang="ru-RU" sz="2000" dirty="0">
                <a:solidFill>
                  <a:schemeClr val="bg1"/>
                </a:solidFill>
                <a:latin typeface="DaxlinePro-Regular" panose="02000503060000020004" pitchFamily="2" charset="0"/>
              </a:rPr>
              <a:t>школьников страны.</a:t>
            </a:r>
            <a:br>
              <a:rPr lang="ru-RU" sz="2000" dirty="0">
                <a:solidFill>
                  <a:schemeClr val="bg1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DaxlinePro-Regular" panose="02000503060000020004" pitchFamily="2" charset="0"/>
              </a:rPr>
              <a:t>Это самая </a:t>
            </a:r>
            <a:r>
              <a:rPr lang="ru-RU" sz="2000" b="1" dirty="0">
                <a:solidFill>
                  <a:schemeClr val="bg1"/>
                </a:solidFill>
                <a:latin typeface="DaxlinePro-Bold" panose="02000503060000020004" pitchFamily="2" charset="0"/>
              </a:rPr>
              <a:t>сложная</a:t>
            </a:r>
            <a:r>
              <a:rPr lang="ru-RU" sz="2000" dirty="0">
                <a:solidFill>
                  <a:schemeClr val="bg1"/>
                </a:solidFill>
                <a:latin typeface="DaxlinePro-Regular" panose="02000503060000020004" pitchFamily="2" charset="0"/>
              </a:rPr>
              <a:t> олимпиада, но ее диплом дает наиболее </a:t>
            </a:r>
            <a:r>
              <a:rPr lang="ru-RU" sz="2000" b="1" dirty="0">
                <a:solidFill>
                  <a:schemeClr val="bg1"/>
                </a:solidFill>
                <a:latin typeface="DaxlinePro-Bold" panose="02000503060000020004" pitchFamily="2" charset="0"/>
              </a:rPr>
              <a:t>значительные льготы</a:t>
            </a:r>
            <a:br>
              <a:rPr lang="en-US" sz="2000" b="1" dirty="0">
                <a:solidFill>
                  <a:schemeClr val="bg1"/>
                </a:solidFill>
                <a:latin typeface="DaxlinePro-Regular" panose="02000503060000020004" pitchFamily="2" charset="0"/>
              </a:rPr>
            </a:br>
            <a:r>
              <a:rPr lang="ru-RU" sz="2000" b="1" dirty="0">
                <a:solidFill>
                  <a:schemeClr val="bg1"/>
                </a:solidFill>
                <a:latin typeface="DaxlinePro-Bold" panose="02000503060000020004" pitchFamily="2" charset="0"/>
              </a:rPr>
              <a:t>при поступлении</a:t>
            </a:r>
            <a:r>
              <a:rPr lang="ru-RU" sz="2000" dirty="0">
                <a:solidFill>
                  <a:schemeClr val="bg1"/>
                </a:solidFill>
                <a:latin typeface="DaxlinePro-Bold" panose="02000503060000020004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DaxlinePro-Regular" panose="02000503060000020004" pitchFamily="2" charset="0"/>
              </a:rPr>
              <a:t>и ценится больше любых других в олимпиадном сообществе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2502820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9871E7-70AE-4067-BEDE-3A666CF8113C}"/>
              </a:ext>
            </a:extLst>
          </p:cNvPr>
          <p:cNvSpPr/>
          <p:nvPr/>
        </p:nvSpPr>
        <p:spPr>
          <a:xfrm>
            <a:off x="3687018" y="576836"/>
            <a:ext cx="2563311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600" b="1" dirty="0">
                <a:solidFill>
                  <a:srgbClr val="3EA6DD"/>
                </a:solidFill>
                <a:latin typeface="DaxlinePro-Bold" panose="02000503060000020004" pitchFamily="2" charset="0"/>
              </a:rPr>
              <a:t>4 этапа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5C3028-2DD2-4C97-90BF-1E803ECCC7AB}"/>
              </a:ext>
            </a:extLst>
          </p:cNvPr>
          <p:cNvSpPr/>
          <p:nvPr/>
        </p:nvSpPr>
        <p:spPr>
          <a:xfrm>
            <a:off x="3687018" y="3136612"/>
            <a:ext cx="5694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4BAD3E"/>
                </a:solidFill>
                <a:latin typeface="DaxlinePro-Bold" panose="02000503060000020004" pitchFamily="2" charset="0"/>
              </a:rPr>
              <a:t>24 предмета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школьной программы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2EE4B0-E036-452A-BA25-9544CE51AC0F}"/>
              </a:ext>
            </a:extLst>
          </p:cNvPr>
          <p:cNvSpPr/>
          <p:nvPr/>
        </p:nvSpPr>
        <p:spPr>
          <a:xfrm>
            <a:off x="3687018" y="4209488"/>
            <a:ext cx="7880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ABC45"/>
                </a:solidFill>
                <a:latin typeface="DaxlinePro-Bold" panose="02000503060000020004" pitchFamily="2" charset="0"/>
              </a:rPr>
              <a:t>Более 7 миллионов</a:t>
            </a:r>
            <a:r>
              <a:rPr lang="en-US" sz="3600" spc="-70" dirty="0">
                <a:solidFill>
                  <a:srgbClr val="FABC45"/>
                </a:solidFill>
                <a:latin typeface="DaxlinePro-Regular" panose="02000503060000020004" pitchFamily="2" charset="0"/>
              </a:rPr>
              <a:t> </a:t>
            </a:r>
            <a:r>
              <a:rPr lang="ru-RU" sz="2000" spc="-70" dirty="0">
                <a:solidFill>
                  <a:srgbClr val="274255"/>
                </a:solidFill>
                <a:latin typeface="DaxlinePro-Regular" panose="02000503060000020004" pitchFamily="2" charset="0"/>
              </a:rPr>
              <a:t>участников в 2022-2023 году </a:t>
            </a:r>
            <a:endParaRPr lang="en-US" sz="2000" spc="-70" dirty="0">
              <a:solidFill>
                <a:srgbClr val="274255"/>
              </a:solidFill>
              <a:latin typeface="DaxlinePro-Regular" panose="02000503060000020004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5AC92F-C13C-4DE3-BF5D-053698B56B03}"/>
              </a:ext>
            </a:extLst>
          </p:cNvPr>
          <p:cNvSpPr/>
          <p:nvPr/>
        </p:nvSpPr>
        <p:spPr>
          <a:xfrm>
            <a:off x="3687019" y="5282364"/>
            <a:ext cx="8640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Возможность</a:t>
            </a:r>
            <a:r>
              <a:rPr lang="en-US" sz="2000" b="1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sz="2000" spc="-50" dirty="0">
                <a:solidFill>
                  <a:srgbClr val="274255"/>
                </a:solidFill>
                <a:latin typeface="DaxlinePro-Regular" panose="02000503060000020004" pitchFamily="2" charset="0"/>
              </a:rPr>
              <a:t>поступить в любой вуз</a:t>
            </a:r>
            <a:r>
              <a:rPr lang="en-US" sz="2000" spc="-5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sz="2000" spc="-50" dirty="0">
                <a:solidFill>
                  <a:srgbClr val="274255"/>
                </a:solidFill>
                <a:latin typeface="DaxlinePro-Regular" panose="02000503060000020004" pitchFamily="2" charset="0"/>
              </a:rPr>
              <a:t>по профильному</a:t>
            </a:r>
            <a:br>
              <a:rPr lang="en-US" sz="20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направлению</a:t>
            </a:r>
            <a:r>
              <a:rPr lang="en-US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 </a:t>
            </a: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без вступительных испытаний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38EF6B-432D-464D-A215-D5A734415E6A}"/>
              </a:ext>
            </a:extLst>
          </p:cNvPr>
          <p:cNvSpPr/>
          <p:nvPr/>
        </p:nvSpPr>
        <p:spPr>
          <a:xfrm>
            <a:off x="3747250" y="1283696"/>
            <a:ext cx="7963256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— школьный (4-11 классы, сентябрь-октябрь)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— муниципальный (7-11 классы, ноябрь-декабрь)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— региональный (9-11 классы, январь-февраль)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solidFill>
                  <a:srgbClr val="274255"/>
                </a:solidFill>
                <a:latin typeface="DaxlinePro-Regular" panose="02000503060000020004" pitchFamily="2" charset="0"/>
              </a:rPr>
              <a:t>— заключительный (9-11 классы, март-апрель)</a:t>
            </a:r>
          </a:p>
        </p:txBody>
      </p:sp>
      <p:pic>
        <p:nvPicPr>
          <p:cNvPr id="3074" name="Picture 2" descr="https://sun9-13.userapi.com/impg/eyslk3wCBKTzAVZq4JHr228lZhb6_AyXIeN6Og/QB2jyhCZeTo.jpg?size=2048x1365&amp;quality=95&amp;sign=2291868e98519cd341001ed0e0482279&amp;type=album">
            <a:extLst>
              <a:ext uri="{FF2B5EF4-FFF2-40B4-BE49-F238E27FC236}">
                <a16:creationId xmlns:a16="http://schemas.microsoft.com/office/drawing/2014/main" id="{9AAB9238-1F8D-4E30-9FE2-E9444FC0C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t="1182" r="35376"/>
          <a:stretch/>
        </p:blipFill>
        <p:spPr bwMode="auto">
          <a:xfrm>
            <a:off x="0" y="81022"/>
            <a:ext cx="3205691" cy="67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encrypted-tbn0.gstatic.com/images?q=tbn:ANd9GcTCNuNoh2LhbAk_2YMSnBeiIsvFBOM0e3IX82IA5FgeSg&amp;s">
            <a:extLst>
              <a:ext uri="{FF2B5EF4-FFF2-40B4-BE49-F238E27FC236}">
                <a16:creationId xmlns:a16="http://schemas.microsoft.com/office/drawing/2014/main" id="{EA041436-E264-4300-A705-0E5DAFD83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5085" r="12689" b="47316"/>
          <a:stretch/>
        </p:blipFill>
        <p:spPr bwMode="auto">
          <a:xfrm>
            <a:off x="9961260" y="705075"/>
            <a:ext cx="1749246" cy="46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9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16AF66-419F-4D2A-8E85-77A253377700}"/>
              </a:ext>
            </a:extLst>
          </p:cNvPr>
          <p:cNvSpPr/>
          <p:nvPr/>
        </p:nvSpPr>
        <p:spPr>
          <a:xfrm flipH="1">
            <a:off x="4341600" y="3155210"/>
            <a:ext cx="3578918" cy="2326512"/>
          </a:xfrm>
          <a:prstGeom prst="rect">
            <a:avLst/>
          </a:prstGeom>
          <a:solidFill>
            <a:srgbClr val="4BAD3E">
              <a:alpha val="10000"/>
            </a:srgbClr>
          </a:solidFill>
          <a:ln w="28575">
            <a:solidFill>
              <a:srgbClr val="4BA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865DD7-422A-4DDA-BB6B-87AF3F243BD0}"/>
              </a:ext>
            </a:extLst>
          </p:cNvPr>
          <p:cNvSpPr/>
          <p:nvPr/>
        </p:nvSpPr>
        <p:spPr>
          <a:xfrm flipH="1">
            <a:off x="557303" y="3155210"/>
            <a:ext cx="3578918" cy="2326512"/>
          </a:xfrm>
          <a:prstGeom prst="rect">
            <a:avLst/>
          </a:prstGeom>
          <a:solidFill>
            <a:srgbClr val="3EA6DD">
              <a:alpha val="10000"/>
            </a:srgbClr>
          </a:solidFill>
          <a:ln w="28575">
            <a:solidFill>
              <a:srgbClr val="3E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84A4437-119A-4357-9537-758563A088BB}"/>
              </a:ext>
            </a:extLst>
          </p:cNvPr>
          <p:cNvSpPr/>
          <p:nvPr/>
        </p:nvSpPr>
        <p:spPr>
          <a:xfrm flipH="1">
            <a:off x="8134662" y="3155210"/>
            <a:ext cx="3578918" cy="2326512"/>
          </a:xfrm>
          <a:prstGeom prst="rect">
            <a:avLst/>
          </a:prstGeom>
          <a:solidFill>
            <a:srgbClr val="FABC45">
              <a:alpha val="10000"/>
            </a:srgbClr>
          </a:solidFill>
          <a:ln w="28575">
            <a:solidFill>
              <a:srgbClr val="FAB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8EA644-3230-4622-B74A-9601FF0EAAEA}"/>
              </a:ext>
            </a:extLst>
          </p:cNvPr>
          <p:cNvSpPr/>
          <p:nvPr/>
        </p:nvSpPr>
        <p:spPr>
          <a:xfrm>
            <a:off x="-1" y="80010"/>
            <a:ext cx="12192000" cy="1823599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EA6DD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D240D4-B265-41BE-82B4-18EDFECC59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770B39-595E-47D4-86C8-86F81FAE1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7" y="461838"/>
            <a:ext cx="11153173" cy="1325563"/>
          </a:xfrm>
        </p:spPr>
        <p:txBody>
          <a:bodyPr>
            <a:normAutofit/>
          </a:bodyPr>
          <a:lstStyle/>
          <a:p>
            <a:pPr>
              <a:buSzPts val="3200"/>
            </a:pP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Хочу поучаствовать в </a:t>
            </a:r>
            <a:r>
              <a:rPr lang="ru-RU" b="1" dirty="0">
                <a:solidFill>
                  <a:srgbClr val="3EA6DD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школьном этапе</a:t>
            </a: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:</a:t>
            </a:r>
            <a:br>
              <a:rPr lang="en-US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что делать?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FCF9889-F1B8-44C7-8914-91B0D8087E2D}"/>
              </a:ext>
            </a:extLst>
          </p:cNvPr>
          <p:cNvSpPr/>
          <p:nvPr/>
        </p:nvSpPr>
        <p:spPr>
          <a:xfrm>
            <a:off x="2186917" y="2285437"/>
            <a:ext cx="781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Попробовать себя </a:t>
            </a:r>
            <a:r>
              <a:rPr lang="ru-RU" sz="2800" b="1" dirty="0">
                <a:solidFill>
                  <a:srgbClr val="3EA6DD"/>
                </a:solidFill>
                <a:latin typeface="DaxlinePro-Bold" panose="02000503060000020004" pitchFamily="2" charset="0"/>
              </a:rPr>
              <a:t>может любой </a:t>
            </a:r>
            <a:r>
              <a:rPr lang="ru-RU" sz="28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желающий!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9C86F97-F2F7-4229-8EBA-3A48A158E23F}"/>
              </a:ext>
            </a:extLst>
          </p:cNvPr>
          <p:cNvSpPr/>
          <p:nvPr/>
        </p:nvSpPr>
        <p:spPr>
          <a:xfrm>
            <a:off x="714732" y="3761493"/>
            <a:ext cx="3264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EA6DD"/>
                </a:solidFill>
                <a:latin typeface="DaxlinePro-Regular" panose="02000503060000020004" pitchFamily="2" charset="0"/>
              </a:rPr>
              <a:t>Участвовать можно</a:t>
            </a:r>
            <a:br>
              <a:rPr lang="ru-RU" sz="2000" dirty="0">
                <a:solidFill>
                  <a:srgbClr val="3EA6DD"/>
                </a:solidFill>
                <a:latin typeface="DaxlinePro-Regular" panose="02000503060000020004" pitchFamily="2" charset="0"/>
              </a:rPr>
            </a:br>
            <a:r>
              <a:rPr lang="ru-RU" sz="2000" b="1" dirty="0">
                <a:solidFill>
                  <a:srgbClr val="3EA6DD"/>
                </a:solidFill>
                <a:latin typeface="DaxlinePro-Bold" panose="02000503060000020004" pitchFamily="2" charset="0"/>
              </a:rPr>
              <a:t>с 4 класса</a:t>
            </a:r>
            <a:r>
              <a:rPr lang="ru-RU" sz="2000" dirty="0">
                <a:solidFill>
                  <a:srgbClr val="3EA6DD"/>
                </a:solidFill>
                <a:latin typeface="DaxlinePro-Regular" panose="02000503060000020004" pitchFamily="2" charset="0"/>
              </a:rPr>
              <a:t>. По некоторым предметам </a:t>
            </a:r>
            <a:r>
              <a:rPr lang="ru-RU" sz="2000" dirty="0">
                <a:solidFill>
                  <a:srgbClr val="3EA6DD"/>
                </a:solidFill>
                <a:latin typeface="DaxlinePro-Bold" panose="02000503060000020004" pitchFamily="2" charset="0"/>
              </a:rPr>
              <a:t>с 5 или 7</a:t>
            </a:r>
            <a:r>
              <a:rPr lang="ru-RU" sz="2000" dirty="0">
                <a:solidFill>
                  <a:srgbClr val="3EA6DD"/>
                </a:solidFill>
                <a:latin typeface="DaxlinePro-Regular" panose="02000503060000020004" pitchFamily="2" charset="0"/>
              </a:rPr>
              <a:t>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82E11C4-1194-4A59-B695-CDF8FF182565}"/>
              </a:ext>
            </a:extLst>
          </p:cNvPr>
          <p:cNvSpPr/>
          <p:nvPr/>
        </p:nvSpPr>
        <p:spPr>
          <a:xfrm>
            <a:off x="4429245" y="3607604"/>
            <a:ext cx="33335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BAD3E"/>
                </a:solidFill>
                <a:latin typeface="DaxlinePro-Regular" panose="02000503060000020004" pitchFamily="2" charset="0"/>
              </a:rPr>
              <a:t>Для участия нужно </a:t>
            </a:r>
            <a:r>
              <a:rPr lang="ru-RU" sz="2000" dirty="0">
                <a:solidFill>
                  <a:srgbClr val="4BAD3E"/>
                </a:solidFill>
                <a:latin typeface="DaxlinePro-Bold" panose="02000503060000020004" pitchFamily="2" charset="0"/>
              </a:rPr>
              <a:t>обратиться к учителю</a:t>
            </a:r>
            <a:r>
              <a:rPr lang="en-US" sz="2000" dirty="0">
                <a:solidFill>
                  <a:srgbClr val="4BAD3E"/>
                </a:solidFill>
                <a:latin typeface="DaxlinePro-Bold" panose="02000503060000020004" pitchFamily="2" charset="0"/>
              </a:rPr>
              <a:t> </a:t>
            </a:r>
            <a:r>
              <a:rPr lang="ru-RU" sz="2000" dirty="0">
                <a:solidFill>
                  <a:srgbClr val="4BAD3E"/>
                </a:solidFill>
                <a:latin typeface="DaxlinePro-Bold" panose="02000503060000020004" pitchFamily="2" charset="0"/>
              </a:rPr>
              <a:t>или к куратору</a:t>
            </a:r>
            <a:r>
              <a:rPr lang="ru-RU" sz="2000" dirty="0">
                <a:solidFill>
                  <a:srgbClr val="4BAD3E"/>
                </a:solidFill>
                <a:latin typeface="DaxlinePro-Regular" panose="02000503060000020004" pitchFamily="2" charset="0"/>
              </a:rPr>
              <a:t> олимпиадного движения в школе</a:t>
            </a:r>
            <a:r>
              <a:rPr lang="en-US" sz="2000" dirty="0">
                <a:solidFill>
                  <a:srgbClr val="4BAD3E"/>
                </a:solidFill>
                <a:latin typeface="DaxlinePro-Regular" panose="02000503060000020004" pitchFamily="2" charset="0"/>
              </a:rPr>
              <a:t>.</a:t>
            </a:r>
            <a:endParaRPr lang="ru-RU" sz="2000" dirty="0">
              <a:solidFill>
                <a:srgbClr val="4BAD3E"/>
              </a:solidFill>
              <a:latin typeface="DaxlinePro-Regular" panose="02000503060000020004" pitchFamily="2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A6B1444-7C6F-414B-9BC2-0E0EE482E8B1}"/>
              </a:ext>
            </a:extLst>
          </p:cNvPr>
          <p:cNvSpPr/>
          <p:nvPr/>
        </p:nvSpPr>
        <p:spPr>
          <a:xfrm>
            <a:off x="8258687" y="3656746"/>
            <a:ext cx="3376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9AF1B"/>
                </a:solidFill>
                <a:latin typeface="DaxlinePro-Regular" panose="02000503060000020004" pitchFamily="2" charset="0"/>
              </a:rPr>
              <a:t>Писать школьный этап </a:t>
            </a:r>
            <a:r>
              <a:rPr lang="ru-RU" sz="2000" b="1" dirty="0">
                <a:solidFill>
                  <a:srgbClr val="F9AF1B"/>
                </a:solidFill>
                <a:latin typeface="DaxlinePro-Bold" panose="02000503060000020004" pitchFamily="2" charset="0"/>
              </a:rPr>
              <a:t>можно по какому угодно</a:t>
            </a:r>
            <a:r>
              <a:rPr lang="en-US" sz="2000" b="1" dirty="0">
                <a:solidFill>
                  <a:srgbClr val="F9AF1B"/>
                </a:solidFill>
                <a:latin typeface="DaxlinePro-Regular" panose="02000503060000020004" pitchFamily="2" charset="0"/>
              </a:rPr>
              <a:t> </a:t>
            </a:r>
            <a:r>
              <a:rPr lang="ru-RU" sz="2000" dirty="0">
                <a:solidFill>
                  <a:srgbClr val="F9AF1B"/>
                </a:solidFill>
                <a:latin typeface="DaxlinePro-Bold" panose="02000503060000020004" pitchFamily="2" charset="0"/>
              </a:rPr>
              <a:t>количеству предметов</a:t>
            </a:r>
            <a:r>
              <a:rPr lang="ru-RU" sz="2000" dirty="0">
                <a:solidFill>
                  <a:srgbClr val="F9AF1B"/>
                </a:solidFill>
                <a:latin typeface="DaxlinePro-Regular" panose="02000503060000020004" pitchFamily="2" charset="0"/>
              </a:rPr>
              <a:t>.</a:t>
            </a:r>
            <a:br>
              <a:rPr lang="en-US" sz="2000" dirty="0">
                <a:solidFill>
                  <a:srgbClr val="F9AF1B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F9AF1B"/>
                </a:solidFill>
                <a:latin typeface="DaxlinePro-Regular" panose="02000503060000020004" pitchFamily="2" charset="0"/>
              </a:rPr>
              <a:t>Хоть по всем 24!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A14B8F-8B72-4627-9663-BB0D9D3B0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26" y="5655130"/>
            <a:ext cx="1635814" cy="16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9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12E8455-B15C-4AC3-B244-D0E8CB1736EA}"/>
              </a:ext>
            </a:extLst>
          </p:cNvPr>
          <p:cNvSpPr/>
          <p:nvPr/>
        </p:nvSpPr>
        <p:spPr>
          <a:xfrm>
            <a:off x="-1" y="80010"/>
            <a:ext cx="12192000" cy="1823599"/>
          </a:xfrm>
          <a:prstGeom prst="rect">
            <a:avLst/>
          </a:prstGeom>
          <a:solidFill>
            <a:srgbClr val="274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EA6DD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F0BBC1B-AE0F-4837-B7C6-674A551952C2}"/>
              </a:ext>
            </a:extLst>
          </p:cNvPr>
          <p:cNvSpPr/>
          <p:nvPr/>
        </p:nvSpPr>
        <p:spPr>
          <a:xfrm flipH="1">
            <a:off x="4341601" y="2965349"/>
            <a:ext cx="3578918" cy="2534764"/>
          </a:xfrm>
          <a:prstGeom prst="rect">
            <a:avLst/>
          </a:prstGeom>
          <a:solidFill>
            <a:srgbClr val="4BAD3E">
              <a:alpha val="10000"/>
            </a:srgbClr>
          </a:solidFill>
          <a:ln w="28575">
            <a:solidFill>
              <a:srgbClr val="4BAD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0D8D44D-C7FB-4146-BE42-FC3EC4280368}"/>
              </a:ext>
            </a:extLst>
          </p:cNvPr>
          <p:cNvSpPr/>
          <p:nvPr/>
        </p:nvSpPr>
        <p:spPr>
          <a:xfrm flipH="1">
            <a:off x="557304" y="2965349"/>
            <a:ext cx="3578918" cy="2534764"/>
          </a:xfrm>
          <a:prstGeom prst="rect">
            <a:avLst/>
          </a:prstGeom>
          <a:solidFill>
            <a:srgbClr val="3EA6DD">
              <a:alpha val="10000"/>
            </a:srgbClr>
          </a:solidFill>
          <a:ln w="28575">
            <a:solidFill>
              <a:srgbClr val="3EA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A12F808-BAD9-4561-9044-3F2EFF1BB025}"/>
              </a:ext>
            </a:extLst>
          </p:cNvPr>
          <p:cNvSpPr/>
          <p:nvPr/>
        </p:nvSpPr>
        <p:spPr>
          <a:xfrm flipH="1">
            <a:off x="8134663" y="2965349"/>
            <a:ext cx="3578918" cy="2534764"/>
          </a:xfrm>
          <a:prstGeom prst="rect">
            <a:avLst/>
          </a:prstGeom>
          <a:solidFill>
            <a:srgbClr val="FABC45">
              <a:alpha val="10000"/>
            </a:srgbClr>
          </a:solidFill>
          <a:ln w="28575">
            <a:solidFill>
              <a:srgbClr val="FAB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AD09779-4B33-49E3-8164-FBA91113A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7"/>
          <a:stretch/>
        </p:blipFill>
        <p:spPr>
          <a:xfrm>
            <a:off x="7141262" y="5748077"/>
            <a:ext cx="2158027" cy="1874799"/>
          </a:xfrm>
          <a:prstGeom prst="rect">
            <a:avLst/>
          </a:prstGeom>
        </p:spPr>
      </p:pic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620E3FAA-6E49-43E5-A7BE-33492CAF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8" y="461838"/>
            <a:ext cx="11153173" cy="1325563"/>
          </a:xfrm>
        </p:spPr>
        <p:txBody>
          <a:bodyPr>
            <a:normAutofit/>
          </a:bodyPr>
          <a:lstStyle/>
          <a:p>
            <a:pPr>
              <a:buSzPts val="3200"/>
            </a:pP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Я прошел на </a:t>
            </a:r>
            <a:r>
              <a:rPr lang="ru-RU" b="1" dirty="0">
                <a:solidFill>
                  <a:srgbClr val="4BAD3E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муниципальный этап</a:t>
            </a: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,</a:t>
            </a:r>
            <a:br>
              <a:rPr lang="en-US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</a:br>
            <a:r>
              <a:rPr lang="ru-RU" b="1" dirty="0">
                <a:solidFill>
                  <a:schemeClr val="bg1"/>
                </a:solidFill>
                <a:latin typeface="DaxlinePro-Bold" panose="02000503060000020004" pitchFamily="2" charset="0"/>
                <a:ea typeface="Montserrat"/>
                <a:cs typeface="Montserrat"/>
                <a:sym typeface="Montserrat"/>
              </a:rPr>
              <a:t>что дальше?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B69511-C3BB-47F3-8907-9BC8C6795FE6}"/>
              </a:ext>
            </a:extLst>
          </p:cNvPr>
          <p:cNvSpPr/>
          <p:nvPr/>
        </p:nvSpPr>
        <p:spPr>
          <a:xfrm>
            <a:off x="1288226" y="2084263"/>
            <a:ext cx="9685665" cy="633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4000"/>
              </a:lnSpc>
            </a:pPr>
            <a:r>
              <a:rPr lang="ru-RU" sz="28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На шаг </a:t>
            </a:r>
            <a:r>
              <a:rPr lang="ru-RU" sz="2800" b="1" dirty="0">
                <a:solidFill>
                  <a:srgbClr val="4BAD3E"/>
                </a:solidFill>
                <a:latin typeface="DaxlinePro-Bold" panose="02000503060000020004" pitchFamily="2" charset="0"/>
              </a:rPr>
              <a:t>ближе</a:t>
            </a:r>
            <a:r>
              <a:rPr lang="ru-RU" sz="2800" b="1" dirty="0">
                <a:solidFill>
                  <a:srgbClr val="274255"/>
                </a:solidFill>
                <a:latin typeface="DaxlinePro-Bold" panose="02000503060000020004" pitchFamily="2" charset="0"/>
              </a:rPr>
              <a:t> к льготам и олимпиадному сообществу!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52E690-3C7A-4F9B-B042-BCB8B2A32E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60124" y="6092653"/>
            <a:ext cx="11671751" cy="59282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6D5128-49C1-4B99-A806-4F7BBCCDF495}"/>
              </a:ext>
            </a:extLst>
          </p:cNvPr>
          <p:cNvSpPr/>
          <p:nvPr/>
        </p:nvSpPr>
        <p:spPr>
          <a:xfrm>
            <a:off x="656859" y="3417122"/>
            <a:ext cx="3379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EA6DD"/>
                </a:solidFill>
                <a:latin typeface="DaxlinePro-Regular" panose="02000503060000020004" pitchFamily="2" charset="0"/>
              </a:rPr>
              <a:t>В муниципальном этапе могут участвовать ученики, набравшие </a:t>
            </a:r>
            <a:r>
              <a:rPr lang="ru-RU" sz="2000" dirty="0">
                <a:solidFill>
                  <a:srgbClr val="3EA6DD"/>
                </a:solidFill>
                <a:latin typeface="DaxlinePro-Bold" panose="02000503060000020004" pitchFamily="2" charset="0"/>
              </a:rPr>
              <a:t>необходимые баллы на школьном этапе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7A53DC-B796-45BC-8102-08CEDA57F444}"/>
              </a:ext>
            </a:extLst>
          </p:cNvPr>
          <p:cNvSpPr/>
          <p:nvPr/>
        </p:nvSpPr>
        <p:spPr>
          <a:xfrm>
            <a:off x="4627924" y="3878787"/>
            <a:ext cx="2936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BAD3E"/>
                </a:solidFill>
                <a:latin typeface="DaxlinePro-Regular" panose="02000503060000020004" pitchFamily="2" charset="0"/>
              </a:rPr>
              <a:t>Доступен школьникам </a:t>
            </a:r>
            <a:r>
              <a:rPr lang="ru-RU" sz="2000" dirty="0">
                <a:solidFill>
                  <a:srgbClr val="4BAD3E"/>
                </a:solidFill>
                <a:latin typeface="DaxlinePro-Bold" panose="02000503060000020004" pitchFamily="2" charset="0"/>
              </a:rPr>
              <a:t>7-11 классов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FF7D417-6272-4C39-B94A-C76AF4726A9B}"/>
              </a:ext>
            </a:extLst>
          </p:cNvPr>
          <p:cNvSpPr/>
          <p:nvPr/>
        </p:nvSpPr>
        <p:spPr>
          <a:xfrm>
            <a:off x="8250510" y="3109346"/>
            <a:ext cx="33472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9AF1B"/>
                </a:solidFill>
                <a:latin typeface="DaxlinePro-Regular" panose="02000503060000020004" pitchFamily="2" charset="0"/>
              </a:rPr>
              <a:t>Значимых льгот за победу в муниципальном этапе не предоставляется,</a:t>
            </a:r>
            <a:br>
              <a:rPr lang="ru-RU" sz="2000" dirty="0">
                <a:solidFill>
                  <a:srgbClr val="F9AF1B"/>
                </a:solidFill>
                <a:latin typeface="DaxlinePro-Regular" panose="02000503060000020004" pitchFamily="2" charset="0"/>
              </a:rPr>
            </a:br>
            <a:r>
              <a:rPr lang="ru-RU" sz="2000" dirty="0">
                <a:solidFill>
                  <a:srgbClr val="F9AF1B"/>
                </a:solidFill>
                <a:latin typeface="DaxlinePro-Regular" panose="02000503060000020004" pitchFamily="2" charset="0"/>
              </a:rPr>
              <a:t>но в следующем году </a:t>
            </a:r>
            <a:r>
              <a:rPr lang="ru-RU" sz="2000" dirty="0">
                <a:solidFill>
                  <a:srgbClr val="F9AF1B"/>
                </a:solidFill>
                <a:latin typeface="DaxlinePro-Bold" panose="02000503060000020004" pitchFamily="2" charset="0"/>
              </a:rPr>
              <a:t>можно участвовать</a:t>
            </a:r>
            <a:br>
              <a:rPr lang="ru-RU" sz="2000" dirty="0">
                <a:solidFill>
                  <a:srgbClr val="F9AF1B"/>
                </a:solidFill>
                <a:latin typeface="DaxlinePro-Bold" panose="02000503060000020004" pitchFamily="2" charset="0"/>
              </a:rPr>
            </a:br>
            <a:r>
              <a:rPr lang="ru-RU" sz="2000" dirty="0">
                <a:solidFill>
                  <a:srgbClr val="F9AF1B"/>
                </a:solidFill>
                <a:latin typeface="DaxlinePro-Bold" panose="02000503060000020004" pitchFamily="2" charset="0"/>
              </a:rPr>
              <a:t>в олимпиаде,</a:t>
            </a:r>
            <a:br>
              <a:rPr lang="ru-RU" sz="2000" dirty="0">
                <a:solidFill>
                  <a:srgbClr val="F9AF1B"/>
                </a:solidFill>
                <a:latin typeface="DaxlinePro-Bold" panose="02000503060000020004" pitchFamily="2" charset="0"/>
              </a:rPr>
            </a:br>
            <a:r>
              <a:rPr lang="ru-RU" sz="2000" dirty="0">
                <a:solidFill>
                  <a:srgbClr val="F9AF1B"/>
                </a:solidFill>
                <a:latin typeface="DaxlinePro-Bold" panose="02000503060000020004" pitchFamily="2" charset="0"/>
              </a:rPr>
              <a:t>минуя школьный этап</a:t>
            </a:r>
          </a:p>
        </p:txBody>
      </p:sp>
    </p:spTree>
    <p:extLst>
      <p:ext uri="{BB962C8B-B14F-4D97-AF65-F5344CB8AC3E}">
        <p14:creationId xmlns:p14="http://schemas.microsoft.com/office/powerpoint/2010/main" val="255991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7BE6F-0B2B-41AC-8B1C-908A24043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5439" y="461349"/>
            <a:ext cx="4261121" cy="426112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2DEA33F-4CD5-462D-9DE2-E59BE491F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463" y="4722470"/>
            <a:ext cx="5981071" cy="1305265"/>
          </a:xfrm>
        </p:spPr>
        <p:txBody>
          <a:bodyPr/>
          <a:lstStyle/>
          <a:p>
            <a:pPr marL="0" indent="0" algn="ctr">
              <a:buNone/>
            </a:pPr>
            <a:r>
              <a:rPr lang="ru-RU" sz="2700" dirty="0">
                <a:solidFill>
                  <a:srgbClr val="274255"/>
                </a:solidFill>
                <a:latin typeface="DaxlinePro-Bold" panose="02000503060000020004" pitchFamily="2" charset="0"/>
              </a:rPr>
              <a:t>Списки</a:t>
            </a:r>
            <a:r>
              <a:rPr lang="ru-RU" sz="2700" dirty="0">
                <a:solidFill>
                  <a:srgbClr val="274255"/>
                </a:solidFill>
                <a:latin typeface="DaxlinePro-Regular" panose="02000503060000020004" pitchFamily="2" charset="0"/>
              </a:rPr>
              <a:t> призеров и победителей,</a:t>
            </a:r>
            <a:br>
              <a:rPr lang="ru-RU" sz="2700" dirty="0">
                <a:solidFill>
                  <a:srgbClr val="274255"/>
                </a:solidFill>
                <a:latin typeface="DaxlinePro-Regular" panose="02000503060000020004" pitchFamily="2" charset="0"/>
              </a:rPr>
            </a:br>
            <a:r>
              <a:rPr lang="ru-RU" sz="2700" dirty="0">
                <a:solidFill>
                  <a:srgbClr val="274255"/>
                </a:solidFill>
                <a:latin typeface="DaxlinePro-Regular" panose="02000503060000020004" pitchFamily="2" charset="0"/>
              </a:rPr>
              <a:t>а также </a:t>
            </a:r>
            <a:r>
              <a:rPr lang="ru-RU" sz="2700" dirty="0">
                <a:solidFill>
                  <a:srgbClr val="274255"/>
                </a:solidFill>
                <a:latin typeface="DaxlinePro-Bold" panose="02000503060000020004" pitchFamily="2" charset="0"/>
              </a:rPr>
              <a:t>ответы на другие вопросы</a:t>
            </a:r>
            <a:r>
              <a:rPr lang="ru-RU" sz="2700" dirty="0">
                <a:solidFill>
                  <a:srgbClr val="274255"/>
                </a:solidFill>
                <a:latin typeface="DaxlinePro-Regular" panose="02000503060000020004" pitchFamily="2" charset="0"/>
              </a:rPr>
              <a:t> можно найти на сайте</a:t>
            </a:r>
            <a:r>
              <a:rPr lang="ru-RU" sz="2700" dirty="0">
                <a:solidFill>
                  <a:srgbClr val="274255"/>
                </a:solidFill>
                <a:latin typeface="DaxlinePro-Regular" panose="0200050306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700" u="sng" dirty="0" err="1">
                <a:solidFill>
                  <a:srgbClr val="274255"/>
                </a:solidFill>
                <a:latin typeface="DaxlinePro-Regular" panose="02000503060000020004" pitchFamily="2" charset="0"/>
              </a:rPr>
              <a:t>всош.цпм.рф</a:t>
            </a:r>
            <a:endParaRPr lang="ru-RU" sz="2700" b="1" u="sng" dirty="0">
              <a:solidFill>
                <a:srgbClr val="274255"/>
              </a:solidFill>
              <a:latin typeface="DaxlinePro-Regular" panose="02000503060000020004" pitchFamily="2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005B50-E596-42E9-8EF8-67DEB1991F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63575" y="6089921"/>
            <a:ext cx="11671751" cy="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08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1570</Words>
  <Application>Microsoft Macintosh PowerPoint</Application>
  <PresentationFormat>Широкоэкранный</PresentationFormat>
  <Paragraphs>184</Paragraphs>
  <Slides>41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DaxlinePro-Bold</vt:lpstr>
      <vt:lpstr>Calibri Light</vt:lpstr>
      <vt:lpstr>DaxlinePro-Regular</vt:lpstr>
      <vt:lpstr>Arial</vt:lpstr>
      <vt:lpstr>DaxlinePro-Light</vt:lpstr>
      <vt:lpstr>DaxlinePro-Black</vt:lpstr>
      <vt:lpstr>Calibri</vt:lpstr>
      <vt:lpstr>DaxlinePro-ExtraBold</vt:lpstr>
      <vt:lpstr>Тема Office</vt:lpstr>
      <vt:lpstr>Что такое олимпиады и зачем они нужны?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Хочу поучаствовать в школьном этапе: что делать?</vt:lpstr>
      <vt:lpstr>Я прошел на муниципальный этап, что дальше?</vt:lpstr>
      <vt:lpstr>Презентация PowerPoint</vt:lpstr>
      <vt:lpstr>Региональный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Желаем успехов в олимпиадном пути!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Полина</dc:creator>
  <cp:lastModifiedBy>Microsoft Office User</cp:lastModifiedBy>
  <cp:revision>130</cp:revision>
  <dcterms:created xsi:type="dcterms:W3CDTF">2022-08-22T14:39:11Z</dcterms:created>
  <dcterms:modified xsi:type="dcterms:W3CDTF">2023-09-22T13:44:15Z</dcterms:modified>
</cp:coreProperties>
</file>